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42"/>
  </p:notesMasterIdLst>
  <p:sldIdLst>
    <p:sldId id="256" r:id="rId4"/>
    <p:sldId id="326" r:id="rId5"/>
    <p:sldId id="259" r:id="rId6"/>
    <p:sldId id="261" r:id="rId7"/>
    <p:sldId id="262" r:id="rId8"/>
    <p:sldId id="263" r:id="rId9"/>
    <p:sldId id="272" r:id="rId10"/>
    <p:sldId id="273" r:id="rId11"/>
    <p:sldId id="277" r:id="rId12"/>
    <p:sldId id="327" r:id="rId13"/>
    <p:sldId id="274" r:id="rId14"/>
    <p:sldId id="275" r:id="rId15"/>
    <p:sldId id="278" r:id="rId16"/>
    <p:sldId id="283" r:id="rId17"/>
    <p:sldId id="284" r:id="rId18"/>
    <p:sldId id="285" r:id="rId19"/>
    <p:sldId id="286" r:id="rId20"/>
    <p:sldId id="287" r:id="rId21"/>
    <p:sldId id="290" r:id="rId22"/>
    <p:sldId id="294" r:id="rId23"/>
    <p:sldId id="295" r:id="rId24"/>
    <p:sldId id="296" r:id="rId25"/>
    <p:sldId id="297" r:id="rId26"/>
    <p:sldId id="299" r:id="rId27"/>
    <p:sldId id="300" r:id="rId28"/>
    <p:sldId id="304" r:id="rId29"/>
    <p:sldId id="305" r:id="rId30"/>
    <p:sldId id="306" r:id="rId31"/>
    <p:sldId id="309" r:id="rId32"/>
    <p:sldId id="316" r:id="rId33"/>
    <p:sldId id="317" r:id="rId34"/>
    <p:sldId id="318" r:id="rId35"/>
    <p:sldId id="320" r:id="rId36"/>
    <p:sldId id="321" r:id="rId37"/>
    <p:sldId id="322" r:id="rId38"/>
    <p:sldId id="323" r:id="rId39"/>
    <p:sldId id="324" r:id="rId40"/>
    <p:sldId id="325" r:id="rId4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13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PlaceHolder 1"/>
          <p:cNvSpPr>
            <a:spLocks noGrp="1"/>
          </p:cNvSpPr>
          <p:nvPr>
            <p:ph type="body"/>
          </p:nvPr>
        </p:nvSpPr>
        <p:spPr>
          <a:xfrm>
            <a:off x="756000" y="5078520"/>
            <a:ext cx="6047640" cy="4811040"/>
          </a:xfrm>
          <a:prstGeom prst="rect">
            <a:avLst/>
          </a:prstGeom>
        </p:spPr>
        <p:txBody>
          <a:bodyPr lIns="0" tIns="0" rIns="0" bIns="0"/>
          <a:lstStyle/>
          <a:p>
            <a:r>
              <a:rPr lang="fr-FR" sz="2000" b="0" strike="noStrike" spc="-1">
                <a:solidFill>
                  <a:srgbClr val="000000"/>
                </a:solidFill>
                <a:uFill>
                  <a:solidFill>
                    <a:srgbClr val="FFFFFF"/>
                  </a:solidFill>
                </a:uFill>
                <a:latin typeface="Arial"/>
              </a:rPr>
              <a:t>Cliquez pour modifier le format des notes</a:t>
            </a:r>
          </a:p>
        </p:txBody>
      </p:sp>
      <p:sp>
        <p:nvSpPr>
          <p:cNvPr id="149" name="PlaceHolder 2"/>
          <p:cNvSpPr>
            <a:spLocks noGrp="1"/>
          </p:cNvSpPr>
          <p:nvPr>
            <p:ph type="hdr"/>
          </p:nvPr>
        </p:nvSpPr>
        <p:spPr>
          <a:xfrm>
            <a:off x="0" y="0"/>
            <a:ext cx="3280680" cy="534240"/>
          </a:xfrm>
          <a:prstGeom prst="rect">
            <a:avLst/>
          </a:prstGeom>
        </p:spPr>
        <p:txBody>
          <a:bodyPr lIns="0" tIns="0" rIns="0" bIns="0"/>
          <a:lstStyle/>
          <a:p>
            <a:r>
              <a:rPr lang="fr-FR" sz="1400" b="0" strike="noStrike" spc="-1">
                <a:solidFill>
                  <a:srgbClr val="000000"/>
                </a:solidFill>
                <a:uFill>
                  <a:solidFill>
                    <a:srgbClr val="FFFFFF"/>
                  </a:solidFill>
                </a:uFill>
                <a:latin typeface="Times New Roman"/>
              </a:rPr>
              <a:t>&lt;en-tête&gt;</a:t>
            </a:r>
          </a:p>
        </p:txBody>
      </p:sp>
      <p:sp>
        <p:nvSpPr>
          <p:cNvPr id="150" name="PlaceHolder 3"/>
          <p:cNvSpPr>
            <a:spLocks noGrp="1"/>
          </p:cNvSpPr>
          <p:nvPr>
            <p:ph type="dt"/>
          </p:nvPr>
        </p:nvSpPr>
        <p:spPr>
          <a:xfrm>
            <a:off x="4278960" y="0"/>
            <a:ext cx="3280680" cy="534240"/>
          </a:xfrm>
          <a:prstGeom prst="rect">
            <a:avLst/>
          </a:prstGeom>
        </p:spPr>
        <p:txBody>
          <a:bodyPr lIns="0" tIns="0" rIns="0" bIns="0"/>
          <a:lstStyle/>
          <a:p>
            <a:pPr algn="r"/>
            <a:r>
              <a:rPr lang="fr-FR" sz="1400" b="0" strike="noStrike" spc="-1">
                <a:solidFill>
                  <a:srgbClr val="000000"/>
                </a:solidFill>
                <a:uFill>
                  <a:solidFill>
                    <a:srgbClr val="FFFFFF"/>
                  </a:solidFill>
                </a:uFill>
                <a:latin typeface="Times New Roman"/>
              </a:rPr>
              <a:t>&lt;date/heure&gt;</a:t>
            </a:r>
          </a:p>
        </p:txBody>
      </p:sp>
      <p:sp>
        <p:nvSpPr>
          <p:cNvPr id="151" name="PlaceHolder 4"/>
          <p:cNvSpPr>
            <a:spLocks noGrp="1"/>
          </p:cNvSpPr>
          <p:nvPr>
            <p:ph type="ftr"/>
          </p:nvPr>
        </p:nvSpPr>
        <p:spPr>
          <a:xfrm>
            <a:off x="0" y="10157400"/>
            <a:ext cx="3280680" cy="534240"/>
          </a:xfrm>
          <a:prstGeom prst="rect">
            <a:avLst/>
          </a:prstGeom>
        </p:spPr>
        <p:txBody>
          <a:bodyPr lIns="0" tIns="0" rIns="0" bIns="0" anchor="b"/>
          <a:lstStyle/>
          <a:p>
            <a:r>
              <a:rPr lang="fr-FR" sz="1400" b="0" strike="noStrike" spc="-1">
                <a:solidFill>
                  <a:srgbClr val="000000"/>
                </a:solidFill>
                <a:uFill>
                  <a:solidFill>
                    <a:srgbClr val="FFFFFF"/>
                  </a:solidFill>
                </a:uFill>
                <a:latin typeface="Times New Roman"/>
              </a:rPr>
              <a:t>&lt;pied de page&gt;</a:t>
            </a:r>
          </a:p>
        </p:txBody>
      </p:sp>
      <p:sp>
        <p:nvSpPr>
          <p:cNvPr id="152" name="PlaceHolder 5"/>
          <p:cNvSpPr>
            <a:spLocks noGrp="1"/>
          </p:cNvSpPr>
          <p:nvPr>
            <p:ph type="sldNum"/>
          </p:nvPr>
        </p:nvSpPr>
        <p:spPr>
          <a:xfrm>
            <a:off x="4278960" y="10157400"/>
            <a:ext cx="3280680" cy="534240"/>
          </a:xfrm>
          <a:prstGeom prst="rect">
            <a:avLst/>
          </a:prstGeom>
        </p:spPr>
        <p:txBody>
          <a:bodyPr lIns="0" tIns="0" rIns="0" bIns="0" anchor="b"/>
          <a:lstStyle/>
          <a:p>
            <a:pPr algn="r"/>
            <a:fld id="{C63BAF3A-8AA1-45B2-94D7-D210CE7FD871}" type="slidenum">
              <a:rPr lang="fr-FR" sz="1400" b="0" strike="noStrike" spc="-1">
                <a:solidFill>
                  <a:srgbClr val="000000"/>
                </a:solidFill>
                <a:uFill>
                  <a:solidFill>
                    <a:srgbClr val="FFFFFF"/>
                  </a:solidFill>
                </a:uFill>
                <a:latin typeface="Times New Roman"/>
              </a:rPr>
              <a:t>‹N°›</a:t>
            </a:fld>
            <a:endParaRPr lang="fr-FR"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685800" y="4343400"/>
            <a:ext cx="5483520" cy="411192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770" name="CustomShape 2"/>
          <p:cNvSpPr/>
          <p:nvPr/>
        </p:nvSpPr>
        <p:spPr>
          <a:xfrm>
            <a:off x="3884760" y="8685360"/>
            <a:ext cx="2968920" cy="454320"/>
          </a:xfrm>
          <a:prstGeom prst="rect">
            <a:avLst/>
          </a:prstGeom>
          <a:noFill/>
          <a:ln>
            <a:noFill/>
          </a:ln>
        </p:spPr>
        <p:style>
          <a:lnRef idx="0">
            <a:scrgbClr r="0" g="0" b="0"/>
          </a:lnRef>
          <a:fillRef idx="0">
            <a:scrgbClr r="0" g="0" b="0"/>
          </a:fillRef>
          <a:effectRef idx="0">
            <a:scrgbClr r="0" g="0" b="0"/>
          </a:effectRef>
          <a:fontRef idx="minor"/>
        </p:style>
      </p:sp>
      <p:sp>
        <p:nvSpPr>
          <p:cNvPr id="771" name="CustomShape 3"/>
          <p:cNvSpPr/>
          <p:nvPr/>
        </p:nvSpPr>
        <p:spPr>
          <a:xfrm>
            <a:off x="0" y="10157400"/>
            <a:ext cx="3278160" cy="53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4"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7"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38" name="Image 37"/>
          <p:cNvPicPr/>
          <p:nvPr/>
        </p:nvPicPr>
        <p:blipFill>
          <a:blip r:embed="rId2"/>
          <a:stretch/>
        </p:blipFill>
        <p:spPr>
          <a:xfrm>
            <a:off x="2078640" y="1604520"/>
            <a:ext cx="4985640" cy="3977280"/>
          </a:xfrm>
          <a:prstGeom prst="rect">
            <a:avLst/>
          </a:prstGeom>
          <a:ln>
            <a:noFill/>
          </a:ln>
        </p:spPr>
      </p:pic>
      <p:pic>
        <p:nvPicPr>
          <p:cNvPr id="39" name="Image 38"/>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9"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70"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74" name="Image 73"/>
          <p:cNvPicPr/>
          <p:nvPr/>
        </p:nvPicPr>
        <p:blipFill>
          <a:blip r:embed="rId2"/>
          <a:stretch/>
        </p:blipFill>
        <p:spPr>
          <a:xfrm>
            <a:off x="2078640" y="1604520"/>
            <a:ext cx="4985640" cy="3977280"/>
          </a:xfrm>
          <a:prstGeom prst="rect">
            <a:avLst/>
          </a:prstGeom>
          <a:ln>
            <a:noFill/>
          </a:ln>
        </p:spPr>
      </p:pic>
      <p:pic>
        <p:nvPicPr>
          <p:cNvPr id="75" name="Image 74"/>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6"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9"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110" name="Image 109"/>
          <p:cNvPicPr/>
          <p:nvPr/>
        </p:nvPicPr>
        <p:blipFill>
          <a:blip r:embed="rId2"/>
          <a:stretch/>
        </p:blipFill>
        <p:spPr>
          <a:xfrm>
            <a:off x="2078640" y="1604520"/>
            <a:ext cx="4985640" cy="3977280"/>
          </a:xfrm>
          <a:prstGeom prst="rect">
            <a:avLst/>
          </a:prstGeom>
          <a:ln>
            <a:noFill/>
          </a:ln>
        </p:spPr>
      </p:pic>
      <p:pic>
        <p:nvPicPr>
          <p:cNvPr id="111" name="Image 110"/>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hidden="1"/>
          <p:cNvSpPr/>
          <p:nvPr/>
        </p:nvSpPr>
        <p:spPr>
          <a:xfrm>
            <a:off x="360360" y="6321600"/>
            <a:ext cx="8420400" cy="1764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7" name="Image 10"/>
          <p:cNvPicPr/>
          <p:nvPr/>
        </p:nvPicPr>
        <p:blipFill>
          <a:blip r:embed="rId14"/>
          <a:stretch/>
        </p:blipFill>
        <p:spPr>
          <a:xfrm>
            <a:off x="4211640" y="287280"/>
            <a:ext cx="717840" cy="717840"/>
          </a:xfrm>
          <a:prstGeom prst="rect">
            <a:avLst/>
          </a:prstGeom>
          <a:ln>
            <a:noFill/>
          </a:ln>
        </p:spPr>
      </p:pic>
      <p:sp>
        <p:nvSpPr>
          <p:cNvPr id="2" name="CustomShape 2"/>
          <p:cNvSpPr/>
          <p:nvPr/>
        </p:nvSpPr>
        <p:spPr>
          <a:xfrm>
            <a:off x="360360" y="1295280"/>
            <a:ext cx="8420400" cy="446112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p:cNvPicPr/>
          <p:nvPr/>
        </p:nvPicPr>
        <p:blipFill>
          <a:blip r:embed="rId15"/>
          <a:stretch/>
        </p:blipFill>
        <p:spPr>
          <a:xfrm>
            <a:off x="2663640" y="0"/>
            <a:ext cx="4317120" cy="118620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solidFill>
                  <a:srgbClr val="000000"/>
                </a:solidFill>
                <a:uFill>
                  <a:solidFill>
                    <a:srgbClr val="FFFFFF"/>
                  </a:solidFill>
                </a:uFill>
                <a:latin typeface="Arial"/>
              </a:rPr>
              <a:t>Cliquez pour éditer le format du texte-titre</a:t>
            </a:r>
          </a:p>
        </p:txBody>
      </p:sp>
      <p:sp>
        <p:nvSpPr>
          <p:cNvPr id="5"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solidFill>
                  <a:srgbClr val="000000"/>
                </a:solidFill>
                <a:uFill>
                  <a:solidFill>
                    <a:srgbClr val="FFFFFF"/>
                  </a:solidFill>
                </a:uFill>
                <a:latin typeface="Arial"/>
              </a:rPr>
              <a:t>Cliquez pour éditer le format du texte-titre</a:t>
            </a:r>
          </a:p>
        </p:txBody>
      </p:sp>
      <p:sp>
        <p:nvSpPr>
          <p:cNvPr id="41"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8880" cy="114444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827640" y="2637000"/>
            <a:ext cx="7556760" cy="1257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spc="-1" dirty="0" smtClean="0">
                <a:solidFill>
                  <a:srgbClr val="FFFFFF"/>
                </a:solidFill>
                <a:uFill>
                  <a:solidFill>
                    <a:srgbClr val="FFFFFF"/>
                  </a:solidFill>
                </a:uFill>
                <a:latin typeface="Times New Roman"/>
                <a:ea typeface="DejaVu Sans"/>
              </a:rPr>
              <a:t>Présentation du </a:t>
            </a:r>
            <a:r>
              <a:rPr lang="fr-FR" sz="2400" b="0" strike="noStrike" spc="-1" dirty="0">
                <a:solidFill>
                  <a:srgbClr val="FFFFFF"/>
                </a:solidFill>
                <a:uFill>
                  <a:solidFill>
                    <a:srgbClr val="FFFFFF"/>
                  </a:solidFill>
                </a:uFill>
                <a:latin typeface="Times New Roman"/>
                <a:ea typeface="DejaVu Sans"/>
              </a:rPr>
              <a:t>logiciel </a:t>
            </a:r>
            <a:r>
              <a:rPr lang="fr-FR" sz="2400" b="0" strike="noStrike" spc="-1" dirty="0" err="1">
                <a:solidFill>
                  <a:srgbClr val="FFFFFF"/>
                </a:solidFill>
                <a:uFill>
                  <a:solidFill>
                    <a:srgbClr val="FFFFFF"/>
                  </a:solidFill>
                </a:uFill>
                <a:latin typeface="Times New Roman"/>
                <a:ea typeface="DejaVu Sans"/>
              </a:rPr>
              <a:t>Altaïr</a:t>
            </a:r>
            <a:endParaRPr lang="fr-FR" sz="1800" b="0" strike="noStrike" spc="-1" dirty="0">
              <a:solidFill>
                <a:srgbClr val="000000"/>
              </a:solidFill>
              <a:uFill>
                <a:solidFill>
                  <a:srgbClr val="FFFFFF"/>
                </a:solidFill>
              </a:uFill>
              <a:latin typeface="Arial"/>
            </a:endParaRPr>
          </a:p>
          <a:p>
            <a:pPr algn="ctr">
              <a:lnSpc>
                <a:spcPct val="100000"/>
              </a:lnSpc>
            </a:pPr>
            <a:r>
              <a:rPr lang="fr-FR" sz="1600" b="0" strike="noStrike" spc="-1" dirty="0">
                <a:solidFill>
                  <a:srgbClr val="FFFFFF"/>
                </a:solidFill>
                <a:uFill>
                  <a:solidFill>
                    <a:srgbClr val="FFFFFF"/>
                  </a:solidFill>
                </a:uFill>
                <a:latin typeface="Times New Roman"/>
                <a:ea typeface="DejaVu Sans"/>
              </a:rPr>
              <a:t>Analyse des Lignes de Traitement, des Attributions Indemnitaires et Rémunérations diverses</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spc="-1" dirty="0">
                <a:solidFill>
                  <a:srgbClr val="FFFFFF"/>
                </a:solidFill>
                <a:uFill>
                  <a:solidFill>
                    <a:srgbClr val="FFFFFF"/>
                  </a:solidFill>
                </a:uFill>
                <a:latin typeface="Times New Roman"/>
                <a:ea typeface="DejaVu Sans"/>
              </a:rPr>
              <a:t>L’EXTRACTION DES DONNÉES DE LA PAYE</a:t>
            </a:r>
            <a:endParaRPr lang="fr-FR" sz="1800" b="0" strike="noStrike" spc="-1" dirty="0">
              <a:solidFill>
                <a:srgbClr val="000000"/>
              </a:solidFill>
              <a:uFill>
                <a:solidFill>
                  <a:srgbClr val="FFFFFF"/>
                </a:solidFill>
              </a:uFill>
              <a:latin typeface="Arial"/>
            </a:endParaRPr>
          </a:p>
        </p:txBody>
      </p:sp>
      <p:sp>
        <p:nvSpPr>
          <p:cNvPr id="154" name="CustomShape 2"/>
          <p:cNvSpPr/>
          <p:nvPr/>
        </p:nvSpPr>
        <p:spPr>
          <a:xfrm>
            <a:off x="359640" y="3895200"/>
            <a:ext cx="8422200" cy="1726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r">
              <a:lnSpc>
                <a:spcPct val="100000"/>
              </a:lnSpc>
            </a:pPr>
            <a:endParaRPr lang="fr-FR" sz="1800" b="0" strike="noStrike" spc="-1" dirty="0">
              <a:solidFill>
                <a:srgbClr val="000000"/>
              </a:solidFill>
              <a:uFill>
                <a:solidFill>
                  <a:srgbClr val="FFFFFF"/>
                </a:solidFill>
              </a:uFill>
              <a:latin typeface="Arial"/>
            </a:endParaRPr>
          </a:p>
          <a:p>
            <a:pPr algn="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000" b="0" i="1" strike="noStrike" spc="-1" dirty="0" smtClean="0">
                <a:solidFill>
                  <a:srgbClr val="FFFFFF"/>
                </a:solidFill>
                <a:uFill>
                  <a:solidFill>
                    <a:srgbClr val="FFFFFF"/>
                  </a:solidFill>
                </a:uFill>
                <a:latin typeface="Times New Roman"/>
                <a:ea typeface="DejaVu Sans"/>
              </a:rPr>
              <a:t>Fabrice Nicol</a:t>
            </a:r>
          </a:p>
          <a:p>
            <a:pPr algn="ctr">
              <a:lnSpc>
                <a:spcPct val="100000"/>
              </a:lnSpc>
            </a:pPr>
            <a:r>
              <a:rPr lang="fr-FR" sz="2000" i="1" spc="-1" dirty="0">
                <a:solidFill>
                  <a:srgbClr val="FFFFFF"/>
                </a:solidFill>
                <a:uFill>
                  <a:solidFill>
                    <a:srgbClr val="FFFFFF"/>
                  </a:solidFill>
                </a:uFill>
                <a:latin typeface="Times New Roman"/>
              </a:rPr>
              <a:t>e</a:t>
            </a:r>
            <a:r>
              <a:rPr lang="fr-FR" sz="2000" i="1" spc="-1" dirty="0" smtClean="0">
                <a:solidFill>
                  <a:srgbClr val="FFFFFF"/>
                </a:solidFill>
                <a:uFill>
                  <a:solidFill>
                    <a:srgbClr val="FFFFFF"/>
                  </a:solidFill>
                </a:uFill>
                <a:latin typeface="Times New Roman"/>
              </a:rPr>
              <a:t>t Vitalia Le Boudec</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1600" b="0" i="1" strike="noStrike" spc="-1" dirty="0">
                <a:solidFill>
                  <a:srgbClr val="FFFFFF"/>
                </a:solidFill>
                <a:uFill>
                  <a:solidFill>
                    <a:srgbClr val="FFFFFF"/>
                  </a:solidFill>
                </a:uFill>
                <a:latin typeface="Times New Roman"/>
                <a:ea typeface="DejaVu Sans"/>
              </a:rPr>
              <a:t>Actualisé au </a:t>
            </a:r>
            <a:r>
              <a:rPr lang="fr-FR" sz="1600" b="0" i="1" strike="noStrike" spc="-1" dirty="0" smtClean="0">
                <a:solidFill>
                  <a:srgbClr val="FFFFFF"/>
                </a:solidFill>
                <a:uFill>
                  <a:solidFill>
                    <a:srgbClr val="FFFFFF"/>
                  </a:solidFill>
                </a:uFill>
                <a:latin typeface="Times New Roman"/>
                <a:ea typeface="DejaVu Sans"/>
              </a:rPr>
              <a:t>9 mai </a:t>
            </a:r>
            <a:r>
              <a:rPr lang="fr-FR" sz="1600" b="0" i="1" strike="noStrike" spc="-1" dirty="0">
                <a:solidFill>
                  <a:srgbClr val="FFFFFF"/>
                </a:solidFill>
                <a:uFill>
                  <a:solidFill>
                    <a:srgbClr val="FFFFFF"/>
                  </a:solidFill>
                </a:uFill>
                <a:latin typeface="Times New Roman"/>
                <a:ea typeface="DejaVu Sans"/>
              </a:rPr>
              <a:t>2017</a:t>
            </a:r>
            <a:r>
              <a:rPr lang="fr-FR" sz="2000" b="0" i="1" strike="noStrike" spc="-1" dirty="0">
                <a:solidFill>
                  <a:srgbClr val="FFFFFF"/>
                </a:solidFill>
                <a:uFill>
                  <a:solidFill>
                    <a:srgbClr val="FFFFFF"/>
                  </a:solidFill>
                </a:uFill>
                <a:latin typeface="Times New Roman"/>
                <a:ea typeface="DejaVu Sans"/>
              </a:rPr>
              <a:t> </a:t>
            </a:r>
            <a:endParaRPr lang="fr-FR"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97" name="CustomShape 2"/>
          <p:cNvSpPr/>
          <p:nvPr/>
        </p:nvSpPr>
        <p:spPr>
          <a:xfrm>
            <a:off x="378720" y="2151000"/>
            <a:ext cx="8539200" cy="41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498" name="CustomShape 3"/>
          <p:cNvSpPr/>
          <p:nvPr/>
        </p:nvSpPr>
        <p:spPr>
          <a:xfrm>
            <a:off x="300960" y="221400"/>
            <a:ext cx="8539200" cy="498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Le DIALOGUE DE CONFIGURATION</a:t>
            </a:r>
            <a:endParaRPr lang="fr-FR" sz="1800" b="0" strike="noStrike" spc="-1">
              <a:solidFill>
                <a:srgbClr val="000000"/>
              </a:solidFill>
              <a:uFill>
                <a:solidFill>
                  <a:srgbClr val="FFFFFF"/>
                </a:solidFill>
              </a:uFill>
              <a:latin typeface="Arial"/>
            </a:endParaRPr>
          </a:p>
        </p:txBody>
      </p:sp>
      <p:sp>
        <p:nvSpPr>
          <p:cNvPr id="499" name="CustomShape 4"/>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sp>
        <p:nvSpPr>
          <p:cNvPr id="500" name="CustomShape 5"/>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501" name="CustomShape 6"/>
          <p:cNvSpPr/>
          <p:nvPr/>
        </p:nvSpPr>
        <p:spPr>
          <a:xfrm>
            <a:off x="1501200" y="6356520"/>
            <a:ext cx="6019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02"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8B0E139-7AAB-4424-B46A-B2C061D263DF}" type="slidenum">
              <a:rPr lang="fr-FR" sz="900" b="0" strike="noStrike" spc="-1">
                <a:solidFill>
                  <a:srgbClr val="8B8B8B"/>
                </a:solidFill>
                <a:uFill>
                  <a:solidFill>
                    <a:srgbClr val="FFFFFF"/>
                  </a:solidFill>
                </a:uFill>
                <a:latin typeface="Calibri"/>
                <a:ea typeface="DejaVu Sans"/>
              </a:rPr>
              <a:t>10</a:t>
            </a:fld>
            <a:endParaRPr lang="fr-FR" sz="1800" b="0" strike="noStrike" spc="-1">
              <a:solidFill>
                <a:srgbClr val="000000"/>
              </a:solidFill>
              <a:uFill>
                <a:solidFill>
                  <a:srgbClr val="FFFFFF"/>
                </a:solidFill>
              </a:uFill>
              <a:latin typeface="Arial"/>
            </a:endParaRPr>
          </a:p>
        </p:txBody>
      </p:sp>
      <p:pic>
        <p:nvPicPr>
          <p:cNvPr id="503" name="Image 9"/>
          <p:cNvPicPr/>
          <p:nvPr/>
        </p:nvPicPr>
        <p:blipFill>
          <a:blip r:embed="rId2"/>
          <a:stretch/>
        </p:blipFill>
        <p:spPr>
          <a:xfrm>
            <a:off x="300960" y="1056960"/>
            <a:ext cx="8539200" cy="1219320"/>
          </a:xfrm>
          <a:prstGeom prst="rect">
            <a:avLst/>
          </a:prstGeom>
          <a:ln>
            <a:noFill/>
          </a:ln>
        </p:spPr>
      </p:pic>
      <p:sp>
        <p:nvSpPr>
          <p:cNvPr id="504" name="Line 8"/>
          <p:cNvSpPr/>
          <p:nvPr/>
        </p:nvSpPr>
        <p:spPr>
          <a:xfrm>
            <a:off x="7164198" y="834480"/>
            <a:ext cx="719442" cy="776206"/>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pic>
        <p:nvPicPr>
          <p:cNvPr id="11" name="Image 3"/>
          <p:cNvPicPr/>
          <p:nvPr/>
        </p:nvPicPr>
        <p:blipFill>
          <a:blip r:embed="rId3"/>
          <a:stretch/>
        </p:blipFill>
        <p:spPr>
          <a:xfrm>
            <a:off x="1584000" y="2613600"/>
            <a:ext cx="6767022" cy="3632940"/>
          </a:xfrm>
          <a:prstGeom prst="rect">
            <a:avLst/>
          </a:prstGeom>
          <a:ln>
            <a:noFill/>
          </a:ln>
        </p:spPr>
      </p:pic>
    </p:spTree>
    <p:extLst>
      <p:ext uri="{BB962C8B-B14F-4D97-AF65-F5344CB8AC3E}">
        <p14:creationId xmlns:p14="http://schemas.microsoft.com/office/powerpoint/2010/main" val="32135603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251640" y="1036800"/>
            <a:ext cx="5414760" cy="3325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306"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307" name="CustomShape 3"/>
          <p:cNvSpPr/>
          <p:nvPr/>
        </p:nvSpPr>
        <p:spPr>
          <a:xfrm>
            <a:off x="56880" y="141120"/>
            <a:ext cx="8890200" cy="4345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Calibri"/>
                <a:ea typeface="ヒラギノ角ゴ Pro W3"/>
              </a:rPr>
              <a:t>IMPORTER LES PAYES a partir du disque optique </a:t>
            </a:r>
            <a:endParaRPr lang="fr-FR" sz="1800" b="0" strike="noStrike" spc="-1">
              <a:solidFill>
                <a:srgbClr val="000000"/>
              </a:solidFill>
              <a:uFill>
                <a:solidFill>
                  <a:srgbClr val="FFFFFF"/>
                </a:solidFill>
              </a:uFill>
              <a:latin typeface="Arial"/>
            </a:endParaRPr>
          </a:p>
        </p:txBody>
      </p:sp>
      <p:sp>
        <p:nvSpPr>
          <p:cNvPr id="308" name="CustomShape 4"/>
          <p:cNvSpPr/>
          <p:nvPr/>
        </p:nvSpPr>
        <p:spPr>
          <a:xfrm>
            <a:off x="611640" y="1870920"/>
            <a:ext cx="8278920" cy="1123200"/>
          </a:xfrm>
          <a:prstGeom prst="rect">
            <a:avLst/>
          </a:prstGeom>
          <a:noFill/>
          <a:ln>
            <a:noFill/>
          </a:ln>
        </p:spPr>
        <p:style>
          <a:lnRef idx="0">
            <a:scrgbClr r="0" g="0" b="0"/>
          </a:lnRef>
          <a:fillRef idx="0">
            <a:scrgbClr r="0" g="0" b="0"/>
          </a:fillRef>
          <a:effectRef idx="0">
            <a:scrgbClr r="0" g="0" b="0"/>
          </a:effectRef>
          <a:fontRef idx="minor"/>
        </p:style>
      </p:sp>
      <p:sp>
        <p:nvSpPr>
          <p:cNvPr id="309" name="CustomShape 5"/>
          <p:cNvSpPr/>
          <p:nvPr/>
        </p:nvSpPr>
        <p:spPr>
          <a:xfrm>
            <a:off x="2448000" y="1309680"/>
            <a:ext cx="4317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310" name="CustomShape 6"/>
          <p:cNvSpPr/>
          <p:nvPr/>
        </p:nvSpPr>
        <p:spPr>
          <a:xfrm>
            <a:off x="611640" y="1220760"/>
            <a:ext cx="7887240" cy="432720"/>
          </a:xfrm>
          <a:prstGeom prst="rect">
            <a:avLst/>
          </a:prstGeom>
          <a:noFill/>
          <a:ln>
            <a:noFill/>
          </a:ln>
        </p:spPr>
        <p:style>
          <a:lnRef idx="0">
            <a:scrgbClr r="0" g="0" b="0"/>
          </a:lnRef>
          <a:fillRef idx="0">
            <a:scrgbClr r="0" g="0" b="0"/>
          </a:fillRef>
          <a:effectRef idx="0">
            <a:scrgbClr r="0" g="0" b="0"/>
          </a:effectRef>
          <a:fontRef idx="minor"/>
        </p:style>
      </p:sp>
      <p:sp>
        <p:nvSpPr>
          <p:cNvPr id="311" name="CustomShape 7"/>
          <p:cNvSpPr/>
          <p:nvPr/>
        </p:nvSpPr>
        <p:spPr>
          <a:xfrm>
            <a:off x="0" y="1009440"/>
            <a:ext cx="5744160" cy="584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1-Insérer le disque optique avec les payes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2-Cliquer sur l’icône en forme de clé en bas de l’écran : choisir Disque optique. Cliquer sur l’icône flèche à droite.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3-Attendre que l’icône CD-ROM passe du rouge au vert : le CD-ROM doit être activé.</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Arial"/>
                <a:ea typeface="DejaVu Sans"/>
              </a:rPr>
              <a:t>Dans le dialogue de configuration, si la case « Charger les données utilisateur au lancement » n’est pas cochée, la cocher et relancer l’interface. </a:t>
            </a:r>
            <a:r>
              <a:rPr lang="fr-FR" sz="1600" b="0" strike="noStrike" spc="-1">
                <a:solidFill>
                  <a:srgbClr val="0000CC"/>
                </a:solidFill>
                <a:uFill>
                  <a:solidFill>
                    <a:srgbClr val="FFFFFF"/>
                  </a:solidFill>
                </a:uFill>
                <a:latin typeface="Arial"/>
                <a:ea typeface="DejaVu Sans"/>
              </a:rPr>
              <a:t>Les données de paye sont lues automatiquement en mémoire. Pas de sauvegarde copie sur le disque dur.</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12" name="CustomShape 8"/>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A3B2C38-EDCB-43B9-90A2-A398C3C9173B}" type="slidenum">
              <a:rPr lang="fr-FR" sz="900" b="0" strike="noStrike" spc="-1">
                <a:solidFill>
                  <a:srgbClr val="8B8B8B"/>
                </a:solidFill>
                <a:uFill>
                  <a:solidFill>
                    <a:srgbClr val="FFFFFF"/>
                  </a:solidFill>
                </a:uFill>
                <a:latin typeface="Calibri"/>
                <a:ea typeface="DejaVu Sans"/>
              </a:rPr>
              <a:t>11</a:t>
            </a:fld>
            <a:endParaRPr lang="fr-FR" sz="1800" b="0" strike="noStrike" spc="-1">
              <a:solidFill>
                <a:srgbClr val="000000"/>
              </a:solidFill>
              <a:uFill>
                <a:solidFill>
                  <a:srgbClr val="FFFFFF"/>
                </a:solidFill>
              </a:uFill>
              <a:latin typeface="Arial"/>
            </a:endParaRPr>
          </a:p>
        </p:txBody>
      </p:sp>
      <p:pic>
        <p:nvPicPr>
          <p:cNvPr id="313" name="Image 4"/>
          <p:cNvPicPr/>
          <p:nvPr/>
        </p:nvPicPr>
        <p:blipFill>
          <a:blip r:embed="rId2"/>
          <a:stretch/>
        </p:blipFill>
        <p:spPr>
          <a:xfrm>
            <a:off x="5745240" y="906120"/>
            <a:ext cx="3258000" cy="2864880"/>
          </a:xfrm>
          <a:prstGeom prst="rect">
            <a:avLst/>
          </a:prstGeom>
          <a:ln>
            <a:noFill/>
          </a:ln>
        </p:spPr>
      </p:pic>
      <p:pic>
        <p:nvPicPr>
          <p:cNvPr id="314" name="Image 5"/>
          <p:cNvPicPr/>
          <p:nvPr/>
        </p:nvPicPr>
        <p:blipFill>
          <a:blip r:embed="rId3"/>
          <a:stretch/>
        </p:blipFill>
        <p:spPr>
          <a:xfrm>
            <a:off x="5745240" y="3849120"/>
            <a:ext cx="3313080" cy="2913120"/>
          </a:xfrm>
          <a:prstGeom prst="rect">
            <a:avLst/>
          </a:prstGeom>
          <a:ln>
            <a:noFill/>
          </a:ln>
        </p:spPr>
      </p:pic>
      <p:sp>
        <p:nvSpPr>
          <p:cNvPr id="315" name="CustomShape 9"/>
          <p:cNvSpPr/>
          <p:nvPr/>
        </p:nvSpPr>
        <p:spPr>
          <a:xfrm>
            <a:off x="72000" y="6462360"/>
            <a:ext cx="5255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E2ADEA9-343E-4E1F-A2DD-2001429CC22C}" type="slidenum">
              <a:rPr lang="fr-FR" sz="900" b="0" strike="noStrike" spc="-1">
                <a:solidFill>
                  <a:srgbClr val="8B8B8B"/>
                </a:solidFill>
                <a:uFill>
                  <a:solidFill>
                    <a:srgbClr val="FFFFFF"/>
                  </a:solidFill>
                </a:uFill>
                <a:latin typeface="Calibri"/>
                <a:ea typeface="DejaVu Sans"/>
              </a:rPr>
              <a:t>12</a:t>
            </a:fld>
            <a:endParaRPr lang="fr-FR" sz="1800" b="0" strike="noStrike" spc="-1">
              <a:solidFill>
                <a:srgbClr val="000000"/>
              </a:solidFill>
              <a:uFill>
                <a:solidFill>
                  <a:srgbClr val="FFFFFF"/>
                </a:solidFill>
              </a:uFill>
              <a:latin typeface="Arial"/>
            </a:endParaRPr>
          </a:p>
        </p:txBody>
      </p:sp>
      <p:sp>
        <p:nvSpPr>
          <p:cNvPr id="317" name="CustomShape 2"/>
          <p:cNvSpPr/>
          <p:nvPr/>
        </p:nvSpPr>
        <p:spPr>
          <a:xfrm>
            <a:off x="224280" y="1206757"/>
            <a:ext cx="8555400" cy="94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640" algn="just">
              <a:lnSpc>
                <a:spcPct val="100000"/>
              </a:lnSpc>
              <a:buClr>
                <a:srgbClr val="000000"/>
              </a:buClr>
              <a:buSzPct val="45000"/>
              <a:buFont typeface="Wingdings" charset="2"/>
              <a:buChar char=""/>
            </a:pPr>
            <a:r>
              <a:rPr lang="fr-FR" sz="1400" b="0" strike="noStrike" spc="-1" dirty="0" smtClean="0">
                <a:solidFill>
                  <a:srgbClr val="000000"/>
                </a:solidFill>
                <a:uFill>
                  <a:solidFill>
                    <a:srgbClr val="FFFFFF"/>
                  </a:solidFill>
                </a:uFill>
                <a:latin typeface="Calibri"/>
                <a:ea typeface="DejaVu Sans"/>
              </a:rPr>
              <a:t>Le </a:t>
            </a:r>
            <a:r>
              <a:rPr lang="fr-FR" sz="1400" b="0" strike="noStrike" spc="-1" dirty="0">
                <a:solidFill>
                  <a:srgbClr val="000000"/>
                </a:solidFill>
                <a:uFill>
                  <a:solidFill>
                    <a:srgbClr val="FFFFFF"/>
                  </a:solidFill>
                </a:uFill>
                <a:latin typeface="Calibri"/>
                <a:ea typeface="DejaVu Sans"/>
              </a:rPr>
              <a:t>disque optique est automatiquement analysé dès que l’interface s’affiche. Attendre que la barre de progression atteigne 100 % : toutes les données sont alors importées dans l’onglet central sans autre action. </a:t>
            </a:r>
            <a:endParaRPr lang="fr-FR" sz="1800" b="0" strike="noStrike" spc="-1" dirty="0">
              <a:solidFill>
                <a:srgbClr val="000000"/>
              </a:solidFill>
              <a:uFill>
                <a:solidFill>
                  <a:srgbClr val="FFFFFF"/>
                </a:solidFill>
              </a:uFill>
              <a:latin typeface="Arial"/>
            </a:endParaRPr>
          </a:p>
        </p:txBody>
      </p:sp>
      <p:pic>
        <p:nvPicPr>
          <p:cNvPr id="318" name="Image 318"/>
          <p:cNvPicPr/>
          <p:nvPr/>
        </p:nvPicPr>
        <p:blipFill>
          <a:blip r:embed="rId2"/>
          <a:srcRect t="22264" r="37182" b="19574"/>
          <a:stretch/>
        </p:blipFill>
        <p:spPr>
          <a:xfrm>
            <a:off x="56880" y="2274911"/>
            <a:ext cx="9055080" cy="1654920"/>
          </a:xfrm>
          <a:prstGeom prst="rect">
            <a:avLst/>
          </a:prstGeom>
          <a:ln>
            <a:solidFill>
              <a:srgbClr val="3465A4"/>
            </a:solidFill>
          </a:ln>
        </p:spPr>
      </p:pic>
      <p:sp>
        <p:nvSpPr>
          <p:cNvPr id="320" name="CustomShape 4"/>
          <p:cNvSpPr/>
          <p:nvPr/>
        </p:nvSpPr>
        <p:spPr>
          <a:xfrm>
            <a:off x="523800" y="4490891"/>
            <a:ext cx="8423280" cy="29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dirty="0">
                <a:solidFill>
                  <a:srgbClr val="000000"/>
                </a:solidFill>
                <a:uFill>
                  <a:solidFill>
                    <a:srgbClr val="FFFFFF"/>
                  </a:solidFill>
                </a:uFill>
                <a:latin typeface="Calibri"/>
                <a:ea typeface="DejaVu Sans"/>
              </a:rPr>
              <a:t>Il est possible d’interrompre le chargement en cas d’erreur : cliquer sur l’icône </a:t>
            </a:r>
            <a:endParaRPr lang="fr-FR" sz="1800" b="0" strike="noStrike" spc="-1" dirty="0">
              <a:solidFill>
                <a:srgbClr val="000000"/>
              </a:solidFill>
              <a:uFill>
                <a:solidFill>
                  <a:srgbClr val="FFFFFF"/>
                </a:solidFill>
              </a:uFill>
              <a:latin typeface="Arial"/>
            </a:endParaRPr>
          </a:p>
        </p:txBody>
      </p:sp>
      <p:pic>
        <p:nvPicPr>
          <p:cNvPr id="321" name="Image 321"/>
          <p:cNvPicPr/>
          <p:nvPr/>
        </p:nvPicPr>
        <p:blipFill>
          <a:blip r:embed="rId3"/>
          <a:stretch/>
        </p:blipFill>
        <p:spPr>
          <a:xfrm>
            <a:off x="7860402" y="4431671"/>
            <a:ext cx="281880" cy="272160"/>
          </a:xfrm>
          <a:prstGeom prst="rect">
            <a:avLst/>
          </a:prstGeom>
          <a:ln>
            <a:solidFill>
              <a:srgbClr val="3465A4"/>
            </a:solidFill>
          </a:ln>
        </p:spPr>
      </p:pic>
      <p:sp>
        <p:nvSpPr>
          <p:cNvPr id="325" name="CustomShape 6"/>
          <p:cNvSpPr/>
          <p:nvPr/>
        </p:nvSpPr>
        <p:spPr>
          <a:xfrm>
            <a:off x="1656000" y="6463440"/>
            <a:ext cx="52318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326" name="CustomShape 7"/>
          <p:cNvSpPr/>
          <p:nvPr/>
        </p:nvSpPr>
        <p:spPr>
          <a:xfrm>
            <a:off x="56880" y="141120"/>
            <a:ext cx="8890200" cy="4345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Calibri"/>
                <a:ea typeface="ヒラギノ角ゴ Pro W3"/>
              </a:rPr>
              <a:t>IMPORTER LES PAYES a partir du disque optique </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221040" y="1772640"/>
            <a:ext cx="8474760" cy="341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350"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351" name="CustomShape 3"/>
          <p:cNvSpPr/>
          <p:nvPr/>
        </p:nvSpPr>
        <p:spPr>
          <a:xfrm>
            <a:off x="199080" y="29664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ONGLETS D’IMPORTATION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52" name="CustomShape 4"/>
          <p:cNvSpPr/>
          <p:nvPr/>
        </p:nvSpPr>
        <p:spPr>
          <a:xfrm>
            <a:off x="302040" y="944280"/>
            <a:ext cx="8787240" cy="3490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Résultat de l’importation des données XHL</a:t>
            </a:r>
            <a:endParaRPr lang="fr-FR" sz="1800" b="0" strike="noStrike" spc="-1">
              <a:solidFill>
                <a:srgbClr val="000000"/>
              </a:solidFill>
              <a:uFill>
                <a:solidFill>
                  <a:srgbClr val="FFFFFF"/>
                </a:solidFill>
              </a:uFill>
              <a:latin typeface="Arial"/>
            </a:endParaRPr>
          </a:p>
        </p:txBody>
      </p:sp>
      <p:sp>
        <p:nvSpPr>
          <p:cNvPr id="353" name="CustomShape 5"/>
          <p:cNvSpPr/>
          <p:nvPr/>
        </p:nvSpPr>
        <p:spPr>
          <a:xfrm>
            <a:off x="221040" y="5256000"/>
            <a:ext cx="8868240" cy="57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L’importation des données est réalisée par année pour le budget principal et les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budgets annexes.</a:t>
            </a:r>
            <a:endParaRPr lang="fr-FR" sz="1800" b="0" strike="noStrike" spc="-1">
              <a:solidFill>
                <a:srgbClr val="000000"/>
              </a:solidFill>
              <a:uFill>
                <a:solidFill>
                  <a:srgbClr val="FFFFFF"/>
                </a:solidFill>
              </a:uFill>
              <a:latin typeface="Arial"/>
            </a:endParaRPr>
          </a:p>
        </p:txBody>
      </p:sp>
      <p:sp>
        <p:nvSpPr>
          <p:cNvPr id="354"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35BD451-E214-497A-BEF5-300519D132B5}" type="slidenum">
              <a:rPr lang="fr-FR" sz="900" b="0" strike="noStrike" spc="-1">
                <a:solidFill>
                  <a:srgbClr val="8B8B8B"/>
                </a:solidFill>
                <a:uFill>
                  <a:solidFill>
                    <a:srgbClr val="FFFFFF"/>
                  </a:solidFill>
                </a:uFill>
                <a:latin typeface="Calibri"/>
                <a:ea typeface="DejaVu Sans"/>
              </a:rPr>
              <a:t>13</a:t>
            </a:fld>
            <a:endParaRPr lang="fr-FR" sz="1800" b="0" strike="noStrike" spc="-1">
              <a:solidFill>
                <a:srgbClr val="000000"/>
              </a:solidFill>
              <a:uFill>
                <a:solidFill>
                  <a:srgbClr val="FFFFFF"/>
                </a:solidFill>
              </a:uFill>
              <a:latin typeface="Arial"/>
            </a:endParaRPr>
          </a:p>
        </p:txBody>
      </p:sp>
      <p:pic>
        <p:nvPicPr>
          <p:cNvPr id="355" name="Image 1"/>
          <p:cNvPicPr/>
          <p:nvPr/>
        </p:nvPicPr>
        <p:blipFill>
          <a:blip r:embed="rId2"/>
          <a:srcRect r="49905" b="61932"/>
          <a:stretch/>
        </p:blipFill>
        <p:spPr>
          <a:xfrm>
            <a:off x="398880" y="1792440"/>
            <a:ext cx="7808400" cy="3535200"/>
          </a:xfrm>
          <a:prstGeom prst="rect">
            <a:avLst/>
          </a:prstGeom>
          <a:ln>
            <a:noFill/>
          </a:ln>
        </p:spPr>
      </p:pic>
      <p:sp>
        <p:nvSpPr>
          <p:cNvPr id="356" name="CustomShape 7"/>
          <p:cNvSpPr/>
          <p:nvPr/>
        </p:nvSpPr>
        <p:spPr>
          <a:xfrm>
            <a:off x="720000" y="6463440"/>
            <a:ext cx="61678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ustomShape 1"/>
          <p:cNvSpPr/>
          <p:nvPr/>
        </p:nvSpPr>
        <p:spPr>
          <a:xfrm>
            <a:off x="576360" y="1449360"/>
            <a:ext cx="7988760" cy="716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416" name="Image 263"/>
          <p:cNvPicPr/>
          <p:nvPr/>
        </p:nvPicPr>
        <p:blipFill>
          <a:blip r:embed="rId2"/>
          <a:srcRect l="34251" t="5156" r="21603" b="41437"/>
          <a:stretch/>
        </p:blipFill>
        <p:spPr>
          <a:xfrm>
            <a:off x="2144880" y="1080000"/>
            <a:ext cx="4979160" cy="3023280"/>
          </a:xfrm>
          <a:prstGeom prst="rect">
            <a:avLst/>
          </a:prstGeom>
          <a:ln>
            <a:noFill/>
          </a:ln>
        </p:spPr>
      </p:pic>
      <p:sp>
        <p:nvSpPr>
          <p:cNvPr id="417" name="CustomShape 2"/>
          <p:cNvSpPr/>
          <p:nvPr/>
        </p:nvSpPr>
        <p:spPr>
          <a:xfrm>
            <a:off x="189360" y="29772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INCLURE OU EXCLURE CERTAINS BUDGETS OU FICHIERS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18" name="CustomShape 3"/>
          <p:cNvSpPr/>
          <p:nvPr/>
        </p:nvSpPr>
        <p:spPr>
          <a:xfrm>
            <a:off x="87480" y="5495040"/>
            <a:ext cx="8690760" cy="5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19" name="CustomShape 4"/>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420" name="CustomShape 5"/>
          <p:cNvSpPr/>
          <p:nvPr/>
        </p:nvSpPr>
        <p:spPr>
          <a:xfrm>
            <a:off x="576000" y="5117400"/>
            <a:ext cx="8117280" cy="85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21" name="CustomShape 6"/>
          <p:cNvSpPr/>
          <p:nvPr/>
        </p:nvSpPr>
        <p:spPr>
          <a:xfrm>
            <a:off x="1152000" y="6356520"/>
            <a:ext cx="6047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22"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093498E-BFEB-4C90-8698-8EEDC1264287}" type="slidenum">
              <a:rPr lang="fr-FR" sz="900" b="0" strike="noStrike" spc="-1">
                <a:solidFill>
                  <a:srgbClr val="8B8B8B"/>
                </a:solidFill>
                <a:uFill>
                  <a:solidFill>
                    <a:srgbClr val="FFFFFF"/>
                  </a:solidFill>
                </a:uFill>
                <a:latin typeface="Calibri"/>
                <a:ea typeface="DejaVu Sans"/>
              </a:rPr>
              <a:t>14</a:t>
            </a:fld>
            <a:endParaRPr lang="fr-FR" sz="1800" b="0" strike="noStrike" spc="-1">
              <a:solidFill>
                <a:srgbClr val="000000"/>
              </a:solidFill>
              <a:uFill>
                <a:solidFill>
                  <a:srgbClr val="FFFFFF"/>
                </a:solidFill>
              </a:uFill>
              <a:latin typeface="Arial"/>
            </a:endParaRPr>
          </a:p>
        </p:txBody>
      </p:sp>
      <p:sp>
        <p:nvSpPr>
          <p:cNvPr id="423" name="CustomShape 8"/>
          <p:cNvSpPr/>
          <p:nvPr/>
        </p:nvSpPr>
        <p:spPr>
          <a:xfrm>
            <a:off x="139320" y="4234680"/>
            <a:ext cx="8572320" cy="139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Les</a:t>
            </a:r>
            <a:r>
              <a:rPr lang="fr-FR" sz="1800" b="0" strike="noStrike" spc="-1">
                <a:solidFill>
                  <a:srgbClr val="6600CC"/>
                </a:solidFill>
                <a:uFill>
                  <a:solidFill>
                    <a:srgbClr val="FFFFFF"/>
                  </a:solidFill>
                </a:uFill>
                <a:latin typeface="Arial"/>
                <a:ea typeface="DejaVu Sans"/>
              </a:rPr>
              <a:t> </a:t>
            </a:r>
            <a:r>
              <a:rPr lang="fr-FR" sz="1800" b="0" strike="noStrike" spc="-1">
                <a:solidFill>
                  <a:srgbClr val="000000"/>
                </a:solidFill>
                <a:uFill>
                  <a:solidFill>
                    <a:srgbClr val="FFFFFF"/>
                  </a:solidFill>
                </a:uFill>
                <a:latin typeface="Arial"/>
                <a:ea typeface="DejaVu Sans"/>
              </a:rPr>
              <a:t>budgets importés sont identifiés par nomenclature comptable M14-M4-etc.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Exclure le budget principal ou le (s) budget(s) annexe(s) : </a:t>
            </a:r>
            <a:r>
              <a:rPr lang="fr-FR" sz="1800" b="0" strike="noStrike" spc="-1">
                <a:solidFill>
                  <a:srgbClr val="0070C0"/>
                </a:solidFill>
                <a:uFill>
                  <a:solidFill>
                    <a:srgbClr val="FFFFFF"/>
                  </a:solidFill>
                </a:uFill>
                <a:latin typeface="Arial"/>
                <a:ea typeface="DejaVu Sans"/>
              </a:rPr>
              <a:t>Clic droit sur le budget et sélectionner « Exclure ».</a:t>
            </a:r>
            <a:r>
              <a:rPr lang="fr-FR" sz="1800" b="1" strike="noStrike" spc="-1">
                <a:solidFill>
                  <a:srgbClr val="000000"/>
                </a:solidFill>
                <a:uFill>
                  <a:solidFill>
                    <a:srgbClr val="FFFFFF"/>
                  </a:solidFill>
                </a:uFill>
                <a:latin typeface="Calibri"/>
                <a:ea typeface="DejaVu Sans"/>
              </a:rPr>
              <a: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On peut réinclure par la suite (clic droit puis Inclure).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70C0"/>
                </a:solidFill>
                <a:uFill>
                  <a:solidFill>
                    <a:srgbClr val="FFFFFF"/>
                  </a:solidFill>
                </a:uFill>
                <a:latin typeface="Calibri"/>
                <a:ea typeface="DejaVu Sans"/>
              </a:rPr>
              <a:t>Même manipulation pour les fichiers.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1554480" y="6356520"/>
            <a:ext cx="55364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25"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6CF704E-2D49-4566-9671-66266F3D43D1}" type="slidenum">
              <a:rPr lang="fr-FR" sz="900" b="0" strike="noStrike" spc="-1">
                <a:solidFill>
                  <a:srgbClr val="8B8B8B"/>
                </a:solidFill>
                <a:uFill>
                  <a:solidFill>
                    <a:srgbClr val="FFFFFF"/>
                  </a:solidFill>
                </a:uFill>
                <a:latin typeface="Calibri"/>
                <a:ea typeface="DejaVu Sans"/>
              </a:rPr>
              <a:t>15</a:t>
            </a:fld>
            <a:endParaRPr lang="fr-FR" sz="1800" b="0" strike="noStrike" spc="-1">
              <a:solidFill>
                <a:srgbClr val="000000"/>
              </a:solidFill>
              <a:uFill>
                <a:solidFill>
                  <a:srgbClr val="FFFFFF"/>
                </a:solidFill>
              </a:uFill>
              <a:latin typeface="Arial"/>
            </a:endParaRPr>
          </a:p>
        </p:txBody>
      </p:sp>
      <p:pic>
        <p:nvPicPr>
          <p:cNvPr id="426" name="Image 3"/>
          <p:cNvPicPr/>
          <p:nvPr/>
        </p:nvPicPr>
        <p:blipFill>
          <a:blip r:embed="rId2"/>
          <a:srcRect l="70754" t="-256" r="-95" b="32091"/>
          <a:stretch/>
        </p:blipFill>
        <p:spPr>
          <a:xfrm>
            <a:off x="5832360" y="1242360"/>
            <a:ext cx="2681640" cy="3889440"/>
          </a:xfrm>
          <a:prstGeom prst="rect">
            <a:avLst/>
          </a:prstGeom>
          <a:ln>
            <a:noFill/>
          </a:ln>
        </p:spPr>
      </p:pic>
      <p:sp>
        <p:nvSpPr>
          <p:cNvPr id="427" name="CustomShape 3"/>
          <p:cNvSpPr/>
          <p:nvPr/>
        </p:nvSpPr>
        <p:spPr>
          <a:xfrm flipV="1">
            <a:off x="4322880" y="3035160"/>
            <a:ext cx="2768040" cy="75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28" name="CustomShape 4"/>
          <p:cNvSpPr/>
          <p:nvPr/>
        </p:nvSpPr>
        <p:spPr>
          <a:xfrm>
            <a:off x="458280" y="2818080"/>
            <a:ext cx="394992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Tirer ici pour l’agrandir vers la gauche</a:t>
            </a:r>
            <a:endParaRPr lang="fr-FR" sz="1800" b="0" strike="noStrike" spc="-1">
              <a:solidFill>
                <a:srgbClr val="000000"/>
              </a:solidFill>
              <a:uFill>
                <a:solidFill>
                  <a:srgbClr val="FFFFFF"/>
                </a:solidFill>
              </a:uFill>
              <a:latin typeface="Arial"/>
            </a:endParaRPr>
          </a:p>
        </p:txBody>
      </p:sp>
      <p:sp>
        <p:nvSpPr>
          <p:cNvPr id="429" name="CustomShape 5"/>
          <p:cNvSpPr/>
          <p:nvPr/>
        </p:nvSpPr>
        <p:spPr>
          <a:xfrm flipV="1">
            <a:off x="4840560" y="1738080"/>
            <a:ext cx="3507120" cy="18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0" name="CustomShape 6"/>
          <p:cNvSpPr/>
          <p:nvPr/>
        </p:nvSpPr>
        <p:spPr>
          <a:xfrm>
            <a:off x="1170000" y="1554840"/>
            <a:ext cx="3949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Cliquer ici pour le détacher de l’interface</a:t>
            </a:r>
            <a:endParaRPr lang="fr-FR" sz="1800" b="0" strike="noStrike" spc="-1">
              <a:solidFill>
                <a:srgbClr val="000000"/>
              </a:solidFill>
              <a:uFill>
                <a:solidFill>
                  <a:srgbClr val="FFFFFF"/>
                </a:solidFill>
              </a:uFill>
              <a:latin typeface="Arial"/>
            </a:endParaRPr>
          </a:p>
        </p:txBody>
      </p:sp>
      <p:sp>
        <p:nvSpPr>
          <p:cNvPr id="431" name="CustomShape 7"/>
          <p:cNvSpPr/>
          <p:nvPr/>
        </p:nvSpPr>
        <p:spPr>
          <a:xfrm>
            <a:off x="126360" y="288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GESTIONNAIRE DE PROJET - Tableau de bord</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32" name="CustomShape 8"/>
          <p:cNvSpPr/>
          <p:nvPr/>
        </p:nvSpPr>
        <p:spPr>
          <a:xfrm flipV="1">
            <a:off x="6458040" y="5011200"/>
            <a:ext cx="1416960" cy="61992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3" name="CustomShape 9"/>
          <p:cNvSpPr/>
          <p:nvPr/>
        </p:nvSpPr>
        <p:spPr>
          <a:xfrm>
            <a:off x="2863800" y="5417280"/>
            <a:ext cx="3250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Barre de navigation</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ustomShape 1"/>
          <p:cNvSpPr/>
          <p:nvPr/>
        </p:nvSpPr>
        <p:spPr>
          <a:xfrm>
            <a:off x="504000" y="6356520"/>
            <a:ext cx="6119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35"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CA58B3B-5B5A-4525-A984-AFA006EEBAE5}" type="slidenum">
              <a:rPr lang="fr-FR" sz="900" b="0" strike="noStrike" spc="-1">
                <a:solidFill>
                  <a:srgbClr val="8B8B8B"/>
                </a:solidFill>
                <a:uFill>
                  <a:solidFill>
                    <a:srgbClr val="FFFFFF"/>
                  </a:solidFill>
                </a:uFill>
                <a:latin typeface="Calibri"/>
                <a:ea typeface="DejaVu Sans"/>
              </a:rPr>
              <a:t>16</a:t>
            </a:fld>
            <a:endParaRPr lang="fr-FR" sz="1800" b="0" strike="noStrike" spc="-1">
              <a:solidFill>
                <a:srgbClr val="000000"/>
              </a:solidFill>
              <a:uFill>
                <a:solidFill>
                  <a:srgbClr val="FFFFFF"/>
                </a:solidFill>
              </a:uFill>
              <a:latin typeface="Arial"/>
            </a:endParaRPr>
          </a:p>
        </p:txBody>
      </p:sp>
      <p:pic>
        <p:nvPicPr>
          <p:cNvPr id="436" name="Image 3"/>
          <p:cNvPicPr/>
          <p:nvPr/>
        </p:nvPicPr>
        <p:blipFill>
          <a:blip r:embed="rId2"/>
          <a:stretch/>
        </p:blipFill>
        <p:spPr>
          <a:xfrm>
            <a:off x="0" y="1116360"/>
            <a:ext cx="9142920" cy="4624200"/>
          </a:xfrm>
          <a:prstGeom prst="rect">
            <a:avLst/>
          </a:prstGeom>
          <a:ln>
            <a:noFill/>
          </a:ln>
        </p:spPr>
      </p:pic>
      <p:sp>
        <p:nvSpPr>
          <p:cNvPr id="437" name="CustomShape 3"/>
          <p:cNvSpPr/>
          <p:nvPr/>
        </p:nvSpPr>
        <p:spPr>
          <a:xfrm>
            <a:off x="126360" y="288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GESTIONNAIRE de PROJET - Tableau de bord</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38" name="CustomShape 4"/>
          <p:cNvSpPr/>
          <p:nvPr/>
        </p:nvSpPr>
        <p:spPr>
          <a:xfrm>
            <a:off x="288000" y="5864400"/>
            <a:ext cx="871164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Permet de repérer les doublons de fichiers et les fichiers très lacunaires.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 name="Image 11"/>
          <p:cNvPicPr/>
          <p:nvPr/>
        </p:nvPicPr>
        <p:blipFill>
          <a:blip r:embed="rId2"/>
          <a:stretch/>
        </p:blipFill>
        <p:spPr>
          <a:xfrm>
            <a:off x="1618560" y="1116360"/>
            <a:ext cx="5808600" cy="5456520"/>
          </a:xfrm>
          <a:prstGeom prst="rect">
            <a:avLst/>
          </a:prstGeom>
          <a:ln>
            <a:noFill/>
          </a:ln>
        </p:spPr>
      </p:pic>
      <p:sp>
        <p:nvSpPr>
          <p:cNvPr id="440"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41" name="CustomShape 2"/>
          <p:cNvSpPr/>
          <p:nvPr/>
        </p:nvSpPr>
        <p:spPr>
          <a:xfrm>
            <a:off x="7462440" y="2602440"/>
            <a:ext cx="1678680" cy="228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dirty="0">
                <a:solidFill>
                  <a:srgbClr val="000000"/>
                </a:solidFill>
                <a:uFill>
                  <a:solidFill>
                    <a:srgbClr val="FFFFFF"/>
                  </a:solidFill>
                </a:uFill>
                <a:latin typeface="Arial"/>
                <a:ea typeface="ヒラギノ角ゴ Pro W3"/>
              </a:rPr>
              <a:t>Plusieurs types de base : </a:t>
            </a:r>
            <a:endParaRPr lang="fr-FR" sz="1800" b="0" strike="noStrike" spc="-1" dirty="0">
              <a:solidFill>
                <a:srgbClr val="000000"/>
              </a:solidFill>
              <a:uFill>
                <a:solidFill>
                  <a:srgbClr val="FFFFFF"/>
                </a:solidFill>
              </a:uFill>
              <a:latin typeface="Arial"/>
            </a:endParaRPr>
          </a:p>
          <a:p>
            <a:pPr>
              <a:lnSpc>
                <a:spcPct val="100000"/>
              </a:lnSpc>
            </a:pPr>
            <a:r>
              <a:rPr lang="fr-FR" sz="1600" b="0" strike="noStrike" spc="-1" dirty="0" smtClean="0">
                <a:solidFill>
                  <a:srgbClr val="000000"/>
                </a:solidFill>
                <a:uFill>
                  <a:solidFill>
                    <a:srgbClr val="FFFFFF"/>
                  </a:solidFill>
                </a:uFill>
                <a:latin typeface="Arial"/>
                <a:ea typeface="ヒラギノ角ゴ Pro W3"/>
              </a:rPr>
              <a:t>- </a:t>
            </a:r>
            <a:r>
              <a:rPr lang="fr-FR" sz="1600" b="0" strike="noStrike" spc="-1" dirty="0">
                <a:solidFill>
                  <a:srgbClr val="000000"/>
                </a:solidFill>
                <a:uFill>
                  <a:solidFill>
                    <a:srgbClr val="FFFFFF"/>
                  </a:solidFill>
                </a:uFill>
                <a:latin typeface="Arial"/>
                <a:ea typeface="ヒラギノ角ゴ Pro W3"/>
              </a:rPr>
              <a:t>standard</a:t>
            </a:r>
            <a:endParaRPr lang="fr-FR" sz="1800" b="0" strike="noStrike" spc="-1" dirty="0">
              <a:solidFill>
                <a:srgbClr val="000000"/>
              </a:solidFill>
              <a:uFill>
                <a:solidFill>
                  <a:srgbClr val="FFFFFF"/>
                </a:solidFill>
              </a:uFill>
              <a:latin typeface="Arial"/>
            </a:endParaRPr>
          </a:p>
          <a:p>
            <a:pPr>
              <a:lnSpc>
                <a:spcPct val="100000"/>
              </a:lnSpc>
            </a:pPr>
            <a:r>
              <a:rPr lang="fr-FR" sz="1600" b="0" strike="noStrike" spc="-1" dirty="0" smtClean="0">
                <a:solidFill>
                  <a:srgbClr val="000000"/>
                </a:solidFill>
                <a:uFill>
                  <a:solidFill>
                    <a:srgbClr val="FFFFFF"/>
                  </a:solidFill>
                </a:uFill>
                <a:latin typeface="Arial"/>
                <a:ea typeface="ヒラギノ角ゴ Pro W3"/>
              </a:rPr>
              <a:t>- </a:t>
            </a:r>
            <a:r>
              <a:rPr lang="fr-FR" sz="1600" b="0" strike="noStrike" spc="-1" dirty="0">
                <a:solidFill>
                  <a:srgbClr val="000000"/>
                </a:solidFill>
                <a:uFill>
                  <a:solidFill>
                    <a:srgbClr val="FFFFFF"/>
                  </a:solidFill>
                </a:uFill>
                <a:latin typeface="Arial"/>
                <a:ea typeface="ヒラギノ角ゴ Pro W3"/>
              </a:rPr>
              <a:t>par catégorie </a:t>
            </a:r>
            <a:endParaRPr lang="fr-FR" sz="1800" b="0" strike="noStrike" spc="-1" dirty="0">
              <a:solidFill>
                <a:srgbClr val="000000"/>
              </a:solidFill>
              <a:uFill>
                <a:solidFill>
                  <a:srgbClr val="FFFFFF"/>
                </a:solidFill>
              </a:uFill>
              <a:latin typeface="Arial"/>
            </a:endParaRPr>
          </a:p>
          <a:p>
            <a:pPr>
              <a:lnSpc>
                <a:spcPct val="100000"/>
              </a:lnSpc>
            </a:pPr>
            <a:r>
              <a:rPr lang="fr-FR" sz="1600" b="0" strike="noStrike" spc="-1" dirty="0">
                <a:solidFill>
                  <a:srgbClr val="000000"/>
                </a:solidFill>
                <a:uFill>
                  <a:solidFill>
                    <a:srgbClr val="FFFFFF"/>
                  </a:solidFill>
                </a:uFill>
                <a:latin typeface="Arial"/>
                <a:ea typeface="ヒラギノ角ゴ Pro W3"/>
              </a:rPr>
              <a:t>- par année </a:t>
            </a:r>
            <a:endParaRPr lang="fr-FR" sz="1800" b="0" strike="noStrike" spc="-1" dirty="0">
              <a:solidFill>
                <a:srgbClr val="000000"/>
              </a:solidFill>
              <a:uFill>
                <a:solidFill>
                  <a:srgbClr val="FFFFFF"/>
                </a:solidFill>
              </a:uFill>
              <a:latin typeface="Arial"/>
            </a:endParaRPr>
          </a:p>
          <a:p>
            <a:pPr>
              <a:lnSpc>
                <a:spcPct val="100000"/>
              </a:lnSpc>
            </a:pPr>
            <a:r>
              <a:rPr lang="fr-FR" sz="1600" b="0" strike="noStrike" spc="-1" dirty="0" smtClean="0">
                <a:solidFill>
                  <a:srgbClr val="000000"/>
                </a:solidFill>
                <a:uFill>
                  <a:solidFill>
                    <a:srgbClr val="FFFFFF"/>
                  </a:solidFill>
                </a:uFill>
                <a:latin typeface="Arial"/>
                <a:ea typeface="ヒラギノ角ゴ Pro W3"/>
              </a:rPr>
              <a:t>- </a:t>
            </a:r>
            <a:r>
              <a:rPr lang="fr-FR" sz="1600" b="0" strike="noStrike" spc="-1" dirty="0">
                <a:solidFill>
                  <a:srgbClr val="000000"/>
                </a:solidFill>
                <a:uFill>
                  <a:solidFill>
                    <a:srgbClr val="FFFFFF"/>
                  </a:solidFill>
                </a:uFill>
                <a:latin typeface="Arial"/>
                <a:ea typeface="ヒラギノ角ゴ Pro W3"/>
              </a:rPr>
              <a:t>par tranches </a:t>
            </a:r>
            <a:r>
              <a:rPr lang="fr-FR" sz="1600" b="0" strike="noStrike" spc="-1" dirty="0" smtClean="0">
                <a:solidFill>
                  <a:srgbClr val="000000"/>
                </a:solidFill>
                <a:uFill>
                  <a:solidFill>
                    <a:srgbClr val="FFFFFF"/>
                  </a:solidFill>
                </a:uFill>
                <a:latin typeface="Arial"/>
                <a:ea typeface="ヒラギノ角ゴ Pro W3"/>
              </a:rPr>
              <a:t>  de </a:t>
            </a:r>
            <a:r>
              <a:rPr lang="fr-FR" sz="1600" b="0" strike="noStrike" spc="-1" dirty="0">
                <a:solidFill>
                  <a:srgbClr val="000000"/>
                </a:solidFill>
                <a:uFill>
                  <a:solidFill>
                    <a:srgbClr val="FFFFFF"/>
                  </a:solidFill>
                </a:uFill>
                <a:latin typeface="Arial"/>
                <a:ea typeface="ヒラギノ角ゴ Pro W3"/>
              </a:rPr>
              <a:t>N lignes</a:t>
            </a:r>
            <a:r>
              <a:rPr lang="fr-FR" sz="1600" b="0" strike="noStrike" spc="-1" dirty="0" smtClean="0">
                <a:solidFill>
                  <a:srgbClr val="000000"/>
                </a:solidFill>
                <a:uFill>
                  <a:solidFill>
                    <a:srgbClr val="FFFFFF"/>
                  </a:solidFill>
                </a:uFill>
                <a:latin typeface="Arial"/>
                <a:ea typeface="ヒラギノ角ゴ Pro W3"/>
              </a:rPr>
              <a:t>…</a:t>
            </a:r>
          </a:p>
          <a:p>
            <a:pPr>
              <a:lnSpc>
                <a:spcPct val="100000"/>
              </a:lnSpc>
            </a:pPr>
            <a:r>
              <a:rPr lang="fr-FR" sz="1600" spc="-1" dirty="0" smtClean="0">
                <a:solidFill>
                  <a:srgbClr val="000000"/>
                </a:solidFill>
                <a:uFill>
                  <a:solidFill>
                    <a:srgbClr val="FFFFFF"/>
                  </a:solidFill>
                </a:uFill>
                <a:latin typeface="Arial"/>
              </a:rPr>
              <a:t>- par agent</a:t>
            </a:r>
            <a:endParaRPr lang="fr-FR" sz="1800" b="0" strike="noStrike" spc="-1" dirty="0">
              <a:solidFill>
                <a:srgbClr val="000000"/>
              </a:solidFill>
              <a:uFill>
                <a:solidFill>
                  <a:srgbClr val="FFFFFF"/>
                </a:solidFill>
              </a:uFill>
              <a:latin typeface="Arial"/>
            </a:endParaRPr>
          </a:p>
        </p:txBody>
      </p:sp>
      <p:sp>
        <p:nvSpPr>
          <p:cNvPr id="442" name="CustomShape 3"/>
          <p:cNvSpPr/>
          <p:nvPr/>
        </p:nvSpPr>
        <p:spPr>
          <a:xfrm>
            <a:off x="602280" y="3326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DIALOGUE DES PARAMèTRES</a:t>
            </a:r>
            <a:endParaRPr lang="fr-FR" sz="1800" b="0" strike="noStrike" spc="-1">
              <a:solidFill>
                <a:srgbClr val="000000"/>
              </a:solidFill>
              <a:uFill>
                <a:solidFill>
                  <a:srgbClr val="FFFFFF"/>
                </a:solidFill>
              </a:uFill>
              <a:latin typeface="Arial"/>
            </a:endParaRPr>
          </a:p>
        </p:txBody>
      </p:sp>
      <p:sp>
        <p:nvSpPr>
          <p:cNvPr id="443" name="CustomShape 4"/>
          <p:cNvSpPr/>
          <p:nvPr/>
        </p:nvSpPr>
        <p:spPr>
          <a:xfrm>
            <a:off x="4011480" y="2315880"/>
            <a:ext cx="2445480" cy="2854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44" name="CustomShape 5"/>
          <p:cNvSpPr/>
          <p:nvPr/>
        </p:nvSpPr>
        <p:spPr>
          <a:xfrm flipH="1" flipV="1">
            <a:off x="5862240" y="2473560"/>
            <a:ext cx="1329480" cy="45252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45" name="CustomShape 6"/>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sp>
        <p:nvSpPr>
          <p:cNvPr id="446" name="CustomShape 7"/>
          <p:cNvSpPr/>
          <p:nvPr/>
        </p:nvSpPr>
        <p:spPr>
          <a:xfrm>
            <a:off x="543600" y="2231640"/>
            <a:ext cx="118512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CC0066"/>
                </a:solidFill>
                <a:uFill>
                  <a:solidFill>
                    <a:srgbClr val="FFFFFF"/>
                  </a:solidFill>
                </a:uFill>
                <a:latin typeface="Arial"/>
                <a:ea typeface="DejaVu Sans"/>
              </a:rPr>
              <a:t>Rappel : sous tableur, on peut lire au plus 1 million de lignes.</a:t>
            </a:r>
            <a:endParaRPr lang="fr-FR" sz="1800" b="0" strike="noStrike" spc="-1">
              <a:solidFill>
                <a:srgbClr val="000000"/>
              </a:solidFill>
              <a:uFill>
                <a:solidFill>
                  <a:srgbClr val="FFFFFF"/>
                </a:solidFill>
              </a:uFill>
              <a:latin typeface="Arial"/>
            </a:endParaRPr>
          </a:p>
        </p:txBody>
      </p:sp>
      <p:sp>
        <p:nvSpPr>
          <p:cNvPr id="447" name="CustomShape 8"/>
          <p:cNvSpPr/>
          <p:nvPr/>
        </p:nvSpPr>
        <p:spPr>
          <a:xfrm>
            <a:off x="1337400" y="6476400"/>
            <a:ext cx="60062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48"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99C95663-FE19-4D3F-9617-670F30D5C96C}" type="slidenum">
              <a:rPr lang="fr-FR" sz="900" b="0" strike="noStrike" spc="-1">
                <a:solidFill>
                  <a:srgbClr val="8B8B8B"/>
                </a:solidFill>
                <a:uFill>
                  <a:solidFill>
                    <a:srgbClr val="FFFFFF"/>
                  </a:solidFill>
                </a:uFill>
                <a:latin typeface="Calibri"/>
                <a:ea typeface="DejaVu Sans"/>
              </a:rPr>
              <a:t>17</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50" name="CustomShape 2"/>
          <p:cNvSpPr/>
          <p:nvPr/>
        </p:nvSpPr>
        <p:spPr>
          <a:xfrm>
            <a:off x="454320" y="1110600"/>
            <a:ext cx="8196480" cy="506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ヒラギノ角ゴ Pro W3"/>
              </a:rPr>
              <a:t>Cliquer sur l’onglet « Options » puis « Format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Sous tableur, l’affichage maximum est d’environ 1 million de lignes. Par défaut les bases CSV sont découpées en segments d’au plus 1 million de lignes (Type de base standard). </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On peut aussi découper selon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 - l’année </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 - la catégorie de ligne de paye</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   (SFT, IR, indemnités,</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    retenues, déductions, </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    cotisations, rappels…)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pc="-1" dirty="0" smtClean="0">
                <a:solidFill>
                  <a:srgbClr val="000000"/>
                </a:solidFill>
                <a:uFill>
                  <a:solidFill>
                    <a:srgbClr val="FFFFFF"/>
                  </a:solidFill>
                </a:uFill>
                <a:latin typeface="Arial"/>
              </a:rPr>
              <a:t>-  les bulletins de paye mensuels de chaque agent</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451" name="CustomShape 3"/>
          <p:cNvSpPr/>
          <p:nvPr/>
        </p:nvSpPr>
        <p:spPr>
          <a:xfrm>
            <a:off x="602280" y="3326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L’ONGLET « options » - paramètre « format »</a:t>
            </a:r>
            <a:endParaRPr lang="fr-FR" sz="1800" b="0" strike="noStrike" spc="-1">
              <a:solidFill>
                <a:srgbClr val="000000"/>
              </a:solidFill>
              <a:uFill>
                <a:solidFill>
                  <a:srgbClr val="FFFFFF"/>
                </a:solidFill>
              </a:uFill>
              <a:latin typeface="Arial"/>
            </a:endParaRPr>
          </a:p>
        </p:txBody>
      </p:sp>
      <p:sp>
        <p:nvSpPr>
          <p:cNvPr id="452" name="CustomShape 4"/>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pic>
        <p:nvPicPr>
          <p:cNvPr id="453" name="Picture 2"/>
          <p:cNvPicPr/>
          <p:nvPr/>
        </p:nvPicPr>
        <p:blipFill>
          <a:blip r:embed="rId2"/>
          <a:stretch/>
        </p:blipFill>
        <p:spPr>
          <a:xfrm>
            <a:off x="6300360" y="1008360"/>
            <a:ext cx="1359720" cy="1435680"/>
          </a:xfrm>
          <a:prstGeom prst="rect">
            <a:avLst/>
          </a:prstGeom>
          <a:ln>
            <a:noFill/>
          </a:ln>
        </p:spPr>
      </p:pic>
      <p:pic>
        <p:nvPicPr>
          <p:cNvPr id="454" name="Picture 3"/>
          <p:cNvPicPr/>
          <p:nvPr/>
        </p:nvPicPr>
        <p:blipFill>
          <a:blip r:embed="rId3"/>
          <a:stretch/>
        </p:blipFill>
        <p:spPr>
          <a:xfrm>
            <a:off x="2903400" y="1649160"/>
            <a:ext cx="606960" cy="730800"/>
          </a:xfrm>
          <a:prstGeom prst="rect">
            <a:avLst/>
          </a:prstGeom>
          <a:ln>
            <a:noFill/>
          </a:ln>
        </p:spPr>
      </p:pic>
      <p:pic>
        <p:nvPicPr>
          <p:cNvPr id="455" name="Picture 4"/>
          <p:cNvPicPr/>
          <p:nvPr/>
        </p:nvPicPr>
        <p:blipFill>
          <a:blip r:embed="rId4"/>
          <a:stretch/>
        </p:blipFill>
        <p:spPr>
          <a:xfrm>
            <a:off x="4032000" y="3479400"/>
            <a:ext cx="4748760" cy="2288880"/>
          </a:xfrm>
          <a:prstGeom prst="rect">
            <a:avLst/>
          </a:prstGeom>
          <a:ln>
            <a:noFill/>
          </a:ln>
        </p:spPr>
      </p:pic>
      <p:sp>
        <p:nvSpPr>
          <p:cNvPr id="456" name="CustomShape 5"/>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457" name="CustomShape 6"/>
          <p:cNvSpPr/>
          <p:nvPr/>
        </p:nvSpPr>
        <p:spPr>
          <a:xfrm>
            <a:off x="1173600" y="6356520"/>
            <a:ext cx="4940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58"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07799DC-A8A5-4755-9D76-876F7F187C0E}" type="slidenum">
              <a:rPr lang="fr-FR" sz="900" b="0" strike="noStrike" spc="-1">
                <a:solidFill>
                  <a:srgbClr val="8B8B8B"/>
                </a:solidFill>
                <a:uFill>
                  <a:solidFill>
                    <a:srgbClr val="FFFFFF"/>
                  </a:solidFill>
                </a:uFill>
                <a:latin typeface="Calibri"/>
                <a:ea typeface="DejaVu Sans"/>
              </a:rPr>
              <a:t>18</a:t>
            </a:fld>
            <a:endParaRPr lang="fr-FR" sz="1800" b="0" strike="noStrike" spc="-1">
              <a:solidFill>
                <a:srgbClr val="000000"/>
              </a:solidFill>
              <a:uFill>
                <a:solidFill>
                  <a:srgbClr val="FFFFFF"/>
                </a:solidFill>
              </a:uFill>
              <a:latin typeface="Arial"/>
            </a:endParaRPr>
          </a:p>
        </p:txBody>
      </p:sp>
      <p:sp>
        <p:nvSpPr>
          <p:cNvPr id="459" name="CustomShape 8"/>
          <p:cNvSpPr/>
          <p:nvPr/>
        </p:nvSpPr>
        <p:spPr>
          <a:xfrm>
            <a:off x="2983320" y="1329840"/>
            <a:ext cx="44640" cy="47916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60" name="CustomShape 9"/>
          <p:cNvSpPr/>
          <p:nvPr/>
        </p:nvSpPr>
        <p:spPr>
          <a:xfrm>
            <a:off x="5151960" y="1329840"/>
            <a:ext cx="1716120" cy="31824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86" name="CustomShape 2"/>
          <p:cNvSpPr/>
          <p:nvPr/>
        </p:nvSpPr>
        <p:spPr>
          <a:xfrm>
            <a:off x="300960" y="1216440"/>
            <a:ext cx="3993840" cy="48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a:solidFill>
                  <a:srgbClr val="000000"/>
                </a:solidFill>
                <a:uFill>
                  <a:solidFill>
                    <a:srgbClr val="FFFFFF"/>
                  </a:solidFill>
                </a:uFill>
                <a:latin typeface="Arial"/>
                <a:ea typeface="ヒラギノ角ゴ Pro W3"/>
              </a:rPr>
              <a:t>Dialogue « Options » </a:t>
            </a:r>
            <a:r>
              <a:rPr lang="fr-FR" sz="1800" b="0" strike="noStrike" spc="-1">
                <a:solidFill>
                  <a:srgbClr val="000000"/>
                </a:solidFill>
                <a:uFill>
                  <a:solidFill>
                    <a:srgbClr val="FFFFFF"/>
                  </a:solidFill>
                </a:uFill>
                <a:latin typeface="Arial"/>
                <a:ea typeface="ヒラギノ角ゴ Pro W3"/>
              </a:rPr>
              <a:t>                                                                 </a:t>
            </a:r>
            <a:r>
              <a:rPr lang="fr-FR" sz="2000" b="0" strike="noStrike" spc="-1">
                <a:solidFill>
                  <a:srgbClr val="000000"/>
                </a:solidFill>
                <a:uFill>
                  <a:solidFill>
                    <a:srgbClr val="FFFFFF"/>
                  </a:solidFill>
                </a:uFill>
                <a:latin typeface="Arial"/>
                <a:ea typeface="ヒラギノ角ゴ Pro W3"/>
              </a:rPr>
              <a:t>Options/Code de paye des tests des rapports d’analyse à venir (déploiement prévu en juin).</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ヒラギノ角ゴ Pro W3"/>
              </a:rPr>
              <a:t>Valider ensuite en cliquant sur l’icône « flèche verte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87" name="CustomShape 3"/>
          <p:cNvSpPr/>
          <p:nvPr/>
        </p:nvSpPr>
        <p:spPr>
          <a:xfrm>
            <a:off x="300960" y="185400"/>
            <a:ext cx="8539200" cy="390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l’ONGLET « options » - « CODES »</a:t>
            </a:r>
            <a:endParaRPr lang="fr-FR" sz="1800" b="0" strike="noStrike" spc="-1">
              <a:solidFill>
                <a:srgbClr val="000000"/>
              </a:solidFill>
              <a:uFill>
                <a:solidFill>
                  <a:srgbClr val="FFFFFF"/>
                </a:solidFill>
              </a:uFill>
              <a:latin typeface="Arial"/>
            </a:endParaRPr>
          </a:p>
        </p:txBody>
      </p:sp>
      <p:sp>
        <p:nvSpPr>
          <p:cNvPr id="488" name="CustomShape 4"/>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pic>
        <p:nvPicPr>
          <p:cNvPr id="489" name="Picture 3"/>
          <p:cNvPicPr/>
          <p:nvPr/>
        </p:nvPicPr>
        <p:blipFill>
          <a:blip r:embed="rId2"/>
          <a:stretch/>
        </p:blipFill>
        <p:spPr>
          <a:xfrm>
            <a:off x="2968560" y="1118520"/>
            <a:ext cx="472320" cy="511200"/>
          </a:xfrm>
          <a:prstGeom prst="rect">
            <a:avLst/>
          </a:prstGeom>
          <a:ln>
            <a:noFill/>
          </a:ln>
        </p:spPr>
      </p:pic>
      <p:sp>
        <p:nvSpPr>
          <p:cNvPr id="490" name="CustomShape 5"/>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491" name="CustomShape 6"/>
          <p:cNvSpPr/>
          <p:nvPr/>
        </p:nvSpPr>
        <p:spPr>
          <a:xfrm>
            <a:off x="1676520" y="6356520"/>
            <a:ext cx="5356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92"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6EC0D30-2F12-49A9-860F-2C06E769071C}" type="slidenum">
              <a:rPr lang="fr-FR" sz="900" b="0" strike="noStrike" spc="-1">
                <a:solidFill>
                  <a:srgbClr val="8B8B8B"/>
                </a:solidFill>
                <a:uFill>
                  <a:solidFill>
                    <a:srgbClr val="FFFFFF"/>
                  </a:solidFill>
                </a:uFill>
                <a:latin typeface="Calibri"/>
                <a:ea typeface="DejaVu Sans"/>
              </a:rPr>
              <a:t>19</a:t>
            </a:fld>
            <a:endParaRPr lang="fr-FR" sz="1800" b="0" strike="noStrike" spc="-1">
              <a:solidFill>
                <a:srgbClr val="000000"/>
              </a:solidFill>
              <a:uFill>
                <a:solidFill>
                  <a:srgbClr val="FFFFFF"/>
                </a:solidFill>
              </a:uFill>
              <a:latin typeface="Arial"/>
            </a:endParaRPr>
          </a:p>
        </p:txBody>
      </p:sp>
      <p:sp>
        <p:nvSpPr>
          <p:cNvPr id="493" name="CustomShape 8"/>
          <p:cNvSpPr/>
          <p:nvPr/>
        </p:nvSpPr>
        <p:spPr>
          <a:xfrm>
            <a:off x="3643200" y="1258200"/>
            <a:ext cx="190404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onglet « Codes »</a:t>
            </a:r>
            <a:endParaRPr lang="fr-FR" sz="1800" b="0" strike="noStrike" spc="-1">
              <a:solidFill>
                <a:srgbClr val="000000"/>
              </a:solidFill>
              <a:uFill>
                <a:solidFill>
                  <a:srgbClr val="FFFFFF"/>
                </a:solidFill>
              </a:uFill>
              <a:latin typeface="Arial"/>
            </a:endParaRPr>
          </a:p>
        </p:txBody>
      </p:sp>
      <p:pic>
        <p:nvPicPr>
          <p:cNvPr id="494" name="Image 11"/>
          <p:cNvPicPr/>
          <p:nvPr/>
        </p:nvPicPr>
        <p:blipFill>
          <a:blip r:embed="rId3"/>
          <a:srcRect l="3509" t="31028" r="85067" b="58547"/>
          <a:stretch/>
        </p:blipFill>
        <p:spPr>
          <a:xfrm>
            <a:off x="5496480" y="1083960"/>
            <a:ext cx="947880" cy="812520"/>
          </a:xfrm>
          <a:prstGeom prst="rect">
            <a:avLst/>
          </a:prstGeom>
          <a:ln>
            <a:noFill/>
          </a:ln>
        </p:spPr>
      </p:pic>
      <p:pic>
        <p:nvPicPr>
          <p:cNvPr id="495" name="Image 12"/>
          <p:cNvPicPr/>
          <p:nvPr/>
        </p:nvPicPr>
        <p:blipFill>
          <a:blip r:embed="rId3"/>
          <a:stretch/>
        </p:blipFill>
        <p:spPr>
          <a:xfrm>
            <a:off x="4166640" y="1897560"/>
            <a:ext cx="4673520" cy="4390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p:nvPr>
        </p:nvSpPr>
        <p:spPr>
          <a:xfrm>
            <a:off x="457200" y="1065402"/>
            <a:ext cx="8229240" cy="4370664"/>
          </a:xfrm>
        </p:spPr>
        <p:txBody>
          <a:bodyPr/>
          <a:lstStyle/>
          <a:p>
            <a:endParaRPr lang="fr-FR" dirty="0" smtClean="0"/>
          </a:p>
          <a:p>
            <a:endParaRPr lang="fr-FR" sz="2400" dirty="0"/>
          </a:p>
          <a:p>
            <a:endParaRPr lang="fr-FR" sz="2400" dirty="0" smtClean="0"/>
          </a:p>
          <a:p>
            <a:r>
              <a:rPr lang="fr-FR" sz="2400" dirty="0" smtClean="0"/>
              <a:t>Résoudre les problèmes liés à la lenteur de </a:t>
            </a:r>
            <a:r>
              <a:rPr lang="fr-FR" sz="2400" dirty="0" err="1" smtClean="0"/>
              <a:t>Xemelios</a:t>
            </a:r>
            <a:r>
              <a:rPr lang="fr-FR" sz="2400" dirty="0" smtClean="0"/>
              <a:t> pour l’extraction des données de paye </a:t>
            </a:r>
          </a:p>
          <a:p>
            <a:pPr marL="0" indent="0">
              <a:buNone/>
            </a:pPr>
            <a:r>
              <a:rPr lang="fr-FR" sz="2400" dirty="0"/>
              <a:t>	</a:t>
            </a:r>
            <a:r>
              <a:rPr lang="fr-FR" sz="1800" dirty="0" smtClean="0"/>
              <a:t>Ville de Paris </a:t>
            </a:r>
          </a:p>
          <a:p>
            <a:pPr marL="0" indent="0">
              <a:buNone/>
            </a:pPr>
            <a:r>
              <a:rPr lang="fr-FR" sz="1800" dirty="0" smtClean="0"/>
              <a:t>	    2 semaines de travail par année de paye sous </a:t>
            </a:r>
            <a:r>
              <a:rPr lang="fr-FR" sz="1800" dirty="0" err="1" smtClean="0"/>
              <a:t>Xemelios</a:t>
            </a:r>
            <a:r>
              <a:rPr lang="fr-FR" sz="1800" dirty="0" smtClean="0"/>
              <a:t> </a:t>
            </a:r>
          </a:p>
          <a:p>
            <a:pPr marL="0" indent="0">
              <a:buNone/>
            </a:pPr>
            <a:r>
              <a:rPr lang="fr-FR" sz="1800" dirty="0"/>
              <a:t>	</a:t>
            </a:r>
            <a:r>
              <a:rPr lang="fr-FR" sz="1800" dirty="0" smtClean="0"/>
              <a:t>    1 minute sous </a:t>
            </a:r>
            <a:r>
              <a:rPr lang="fr-FR" sz="1800" dirty="0" err="1" smtClean="0"/>
              <a:t>Altaïr</a:t>
            </a:r>
            <a:endParaRPr lang="fr-FR" sz="1800" dirty="0" smtClean="0"/>
          </a:p>
          <a:p>
            <a:pPr marL="0" indent="0">
              <a:buNone/>
            </a:pPr>
            <a:endParaRPr lang="fr-FR" sz="1800" dirty="0" smtClean="0"/>
          </a:p>
          <a:p>
            <a:r>
              <a:rPr lang="fr-FR" sz="2400" dirty="0" smtClean="0"/>
              <a:t>Automatiser </a:t>
            </a:r>
            <a:r>
              <a:rPr lang="fr-FR" sz="2400" dirty="0"/>
              <a:t>certains tests réglementaires </a:t>
            </a:r>
          </a:p>
          <a:p>
            <a:pPr marL="0" indent="0">
              <a:buNone/>
            </a:pPr>
            <a:r>
              <a:rPr lang="fr-FR" sz="2400" dirty="0">
                <a:sym typeface="Wingdings" panose="05000000000000000000" pitchFamily="2" charset="2"/>
              </a:rPr>
              <a:t>	</a:t>
            </a:r>
            <a:r>
              <a:rPr lang="fr-FR" sz="2400" dirty="0" smtClean="0">
                <a:sym typeface="Wingdings" panose="05000000000000000000" pitchFamily="2" charset="2"/>
              </a:rPr>
              <a:t>gains </a:t>
            </a:r>
            <a:r>
              <a:rPr lang="fr-FR" sz="2400" dirty="0">
                <a:sym typeface="Wingdings" panose="05000000000000000000" pitchFamily="2" charset="2"/>
              </a:rPr>
              <a:t>de </a:t>
            </a:r>
            <a:r>
              <a:rPr lang="fr-FR" sz="2400" dirty="0" smtClean="0">
                <a:sym typeface="Wingdings" panose="05000000000000000000" pitchFamily="2" charset="2"/>
              </a:rPr>
              <a:t>productivité et d’exhaustivité</a:t>
            </a:r>
            <a:endParaRPr lang="fr-FR" sz="2400" dirty="0"/>
          </a:p>
          <a:p>
            <a:endParaRPr lang="fr-FR" sz="2400" dirty="0" smtClean="0"/>
          </a:p>
          <a:p>
            <a:r>
              <a:rPr lang="fr-FR" sz="2400" dirty="0" smtClean="0"/>
              <a:t>Fiabiliser l’extraction des données et uniformiser les procédures de test </a:t>
            </a:r>
          </a:p>
          <a:p>
            <a:pPr marL="0" indent="0">
              <a:buNone/>
            </a:pPr>
            <a:r>
              <a:rPr lang="fr-FR" sz="2400" dirty="0" smtClean="0"/>
              <a:t> 	</a:t>
            </a:r>
            <a:r>
              <a:rPr lang="fr-FR" sz="2400" dirty="0" smtClean="0">
                <a:sym typeface="Wingdings" panose="05000000000000000000" pitchFamily="2" charset="2"/>
              </a:rPr>
              <a:t> </a:t>
            </a:r>
            <a:r>
              <a:rPr lang="fr-FR" sz="2400" dirty="0" smtClean="0"/>
              <a:t>contrôle qualité</a:t>
            </a:r>
          </a:p>
          <a:p>
            <a:endParaRPr lang="fr-FR" dirty="0" smtClean="0"/>
          </a:p>
        </p:txBody>
      </p:sp>
      <p:sp>
        <p:nvSpPr>
          <p:cNvPr id="4" name="CustomShape 3"/>
          <p:cNvSpPr/>
          <p:nvPr/>
        </p:nvSpPr>
        <p:spPr>
          <a:xfrm>
            <a:off x="168840" y="3366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LES OBJECTIFS DU LOGICIEL</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501091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061247A-81E0-45B3-B461-3310A7242C36}" type="slidenum">
              <a:rPr lang="fr-FR" sz="900" b="0" strike="noStrike" spc="-1">
                <a:solidFill>
                  <a:srgbClr val="8B8B8B"/>
                </a:solidFill>
                <a:uFill>
                  <a:solidFill>
                    <a:srgbClr val="FFFFFF"/>
                  </a:solidFill>
                </a:uFill>
                <a:latin typeface="Calibri"/>
                <a:ea typeface="DejaVu Sans"/>
              </a:rPr>
              <a:t>20</a:t>
            </a:fld>
            <a:endParaRPr lang="fr-FR" sz="1800" b="0" strike="noStrike" spc="-1">
              <a:solidFill>
                <a:srgbClr val="000000"/>
              </a:solidFill>
              <a:uFill>
                <a:solidFill>
                  <a:srgbClr val="FFFFFF"/>
                </a:solidFill>
              </a:uFill>
              <a:latin typeface="Arial"/>
            </a:endParaRPr>
          </a:p>
        </p:txBody>
      </p:sp>
      <p:sp>
        <p:nvSpPr>
          <p:cNvPr id="514" name="CustomShape 2"/>
          <p:cNvSpPr/>
          <p:nvPr/>
        </p:nvSpPr>
        <p:spPr>
          <a:xfrm>
            <a:off x="126360" y="2570760"/>
            <a:ext cx="8890200" cy="13878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 PRODUCTION ET LE CONTRÔLE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DES BASES DE DONNéES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CustomShape 1"/>
          <p:cNvSpPr/>
          <p:nvPr/>
        </p:nvSpPr>
        <p:spPr>
          <a:xfrm>
            <a:off x="70560" y="1845000"/>
            <a:ext cx="8912520" cy="3093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516" name="CustomShape 2"/>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517"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18" name="CustomShape 4"/>
          <p:cNvSpPr/>
          <p:nvPr/>
        </p:nvSpPr>
        <p:spPr>
          <a:xfrm>
            <a:off x="70200" y="351720"/>
            <a:ext cx="9089280" cy="573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Produire la base de données CSV</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519" name="CustomShape 5"/>
          <p:cNvSpPr/>
          <p:nvPr/>
        </p:nvSpPr>
        <p:spPr>
          <a:xfrm>
            <a:off x="179640" y="1845000"/>
            <a:ext cx="4257000" cy="3199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000" b="0" strike="noStrike" spc="-1">
                <a:solidFill>
                  <a:srgbClr val="0000CC"/>
                </a:solidFill>
                <a:uFill>
                  <a:solidFill>
                    <a:srgbClr val="FFFFFF"/>
                  </a:solidFill>
                </a:uFill>
                <a:latin typeface="Arial"/>
                <a:ea typeface="ヒラギノ角ゴ Pro W3"/>
              </a:rPr>
              <a:t>Cliquer sur l’icône « CSV » de la barre d’outils afin de produire la base de données.csv.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44546A"/>
                </a:solidFill>
                <a:uFill>
                  <a:solidFill>
                    <a:srgbClr val="FFFFFF"/>
                  </a:solidFill>
                </a:uFill>
                <a:latin typeface="Arial"/>
                <a:ea typeface="ヒラギノ角ゴ Pro W3"/>
              </a:rPr>
              <a:t>Une barre de progression s’affiche. Lorsque la barre se stabilise à 100%, la mention « Terminé » dans le dialogue indique la fin du traitement</a:t>
            </a:r>
            <a:r>
              <a:rPr lang="fr-FR" sz="2000" b="0" strike="noStrike" spc="-1">
                <a:solidFill>
                  <a:srgbClr val="0000CC"/>
                </a:solidFill>
                <a:uFill>
                  <a:solidFill>
                    <a:srgbClr val="FFFFFF"/>
                  </a:solidFill>
                </a:uFill>
                <a:latin typeface="Times New Roman"/>
                <a:ea typeface="ヒラギノ角ゴ Pro W3"/>
              </a:rPr>
              <a:t>.</a:t>
            </a:r>
            <a:endParaRPr lang="fr-FR" sz="1800" b="0" strike="noStrike" spc="-1">
              <a:solidFill>
                <a:srgbClr val="000000"/>
              </a:solidFill>
              <a:uFill>
                <a:solidFill>
                  <a:srgbClr val="FFFFFF"/>
                </a:solidFill>
              </a:uFill>
              <a:latin typeface="Arial"/>
            </a:endParaRPr>
          </a:p>
        </p:txBody>
      </p:sp>
      <p:sp>
        <p:nvSpPr>
          <p:cNvPr id="520" name="Line 6"/>
          <p:cNvSpPr/>
          <p:nvPr/>
        </p:nvSpPr>
        <p:spPr>
          <a:xfrm flipV="1">
            <a:off x="4234680" y="1798560"/>
            <a:ext cx="3168000" cy="98064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pic>
        <p:nvPicPr>
          <p:cNvPr id="521" name="Image 1"/>
          <p:cNvPicPr/>
          <p:nvPr/>
        </p:nvPicPr>
        <p:blipFill>
          <a:blip r:embed="rId2"/>
          <a:srcRect r="41777" b="91625"/>
          <a:stretch/>
        </p:blipFill>
        <p:spPr>
          <a:xfrm>
            <a:off x="3800880" y="1260720"/>
            <a:ext cx="5312880" cy="475920"/>
          </a:xfrm>
          <a:prstGeom prst="rect">
            <a:avLst/>
          </a:prstGeom>
          <a:ln>
            <a:noFill/>
          </a:ln>
        </p:spPr>
      </p:pic>
      <p:sp>
        <p:nvSpPr>
          <p:cNvPr id="522" name="CustomShape 7"/>
          <p:cNvSpPr/>
          <p:nvPr/>
        </p:nvSpPr>
        <p:spPr>
          <a:xfrm>
            <a:off x="7486560" y="1320120"/>
            <a:ext cx="322560" cy="477360"/>
          </a:xfrm>
          <a:prstGeom prst="ellipse">
            <a:avLst/>
          </a:prstGeom>
          <a:noFill/>
          <a:ln w="19080">
            <a:solidFill>
              <a:srgbClr val="FF0066"/>
            </a:solidFill>
            <a:round/>
          </a:ln>
        </p:spPr>
        <p:style>
          <a:lnRef idx="0">
            <a:scrgbClr r="0" g="0" b="0"/>
          </a:lnRef>
          <a:fillRef idx="0">
            <a:scrgbClr r="0" g="0" b="0"/>
          </a:fillRef>
          <a:effectRef idx="0">
            <a:scrgbClr r="0" g="0" b="0"/>
          </a:effectRef>
          <a:fontRef idx="minor"/>
        </p:style>
      </p:sp>
      <p:pic>
        <p:nvPicPr>
          <p:cNvPr id="523" name="Picture 2"/>
          <p:cNvPicPr/>
          <p:nvPr/>
        </p:nvPicPr>
        <p:blipFill>
          <a:blip r:embed="rId3"/>
          <a:stretch/>
        </p:blipFill>
        <p:spPr>
          <a:xfrm>
            <a:off x="3564000" y="2506680"/>
            <a:ext cx="597600" cy="1045080"/>
          </a:xfrm>
          <a:prstGeom prst="rect">
            <a:avLst/>
          </a:prstGeom>
          <a:ln>
            <a:noFill/>
          </a:ln>
        </p:spPr>
      </p:pic>
      <p:sp>
        <p:nvSpPr>
          <p:cNvPr id="524" name="CustomShape 8"/>
          <p:cNvSpPr/>
          <p:nvPr/>
        </p:nvSpPr>
        <p:spPr>
          <a:xfrm>
            <a:off x="1803600" y="6356520"/>
            <a:ext cx="49068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25"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420819A-F0F8-4B0D-BDAD-3FFFB73AC54A}" type="slidenum">
              <a:rPr lang="fr-FR" sz="900" b="0" strike="noStrike" spc="-1">
                <a:solidFill>
                  <a:srgbClr val="8B8B8B"/>
                </a:solidFill>
                <a:uFill>
                  <a:solidFill>
                    <a:srgbClr val="FFFFFF"/>
                  </a:solidFill>
                </a:uFill>
                <a:latin typeface="Calibri"/>
                <a:ea typeface="DejaVu Sans"/>
              </a:rPr>
              <a:t>21</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527"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28" name="CustomShape 3"/>
          <p:cNvSpPr/>
          <p:nvPr/>
        </p:nvSpPr>
        <p:spPr>
          <a:xfrm>
            <a:off x="19908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BASES de données CSV</a:t>
            </a:r>
            <a:endParaRPr lang="fr-FR" sz="1800" b="0" strike="noStrike" spc="-1">
              <a:solidFill>
                <a:srgbClr val="000000"/>
              </a:solidFill>
              <a:uFill>
                <a:solidFill>
                  <a:srgbClr val="FFFFFF"/>
                </a:solidFill>
              </a:uFill>
              <a:latin typeface="Arial"/>
            </a:endParaRPr>
          </a:p>
        </p:txBody>
      </p:sp>
      <p:sp>
        <p:nvSpPr>
          <p:cNvPr id="529" name="CustomShape 4"/>
          <p:cNvSpPr/>
          <p:nvPr/>
        </p:nvSpPr>
        <p:spPr>
          <a:xfrm>
            <a:off x="199080" y="1269000"/>
            <a:ext cx="8862120" cy="1365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a:solidFill>
                  <a:srgbClr val="000000"/>
                </a:solidFill>
                <a:uFill>
                  <a:solidFill>
                    <a:srgbClr val="FFFFFF"/>
                  </a:solidFill>
                </a:uFill>
                <a:latin typeface="Times New Roman"/>
                <a:ea typeface="ヒラギノ角ゴ Pro W3"/>
              </a:rPr>
              <a:t>Deux bases CSV :</a:t>
            </a:r>
            <a:endParaRPr lang="fr-FR" sz="1800" b="0" strike="noStrike" spc="-1">
              <a:solidFill>
                <a:srgbClr val="000000"/>
              </a:solidFill>
              <a:uFill>
                <a:solidFill>
                  <a:srgbClr val="FFFFFF"/>
                </a:solidFill>
              </a:uFill>
              <a:latin typeface="Arial"/>
            </a:endParaRPr>
          </a:p>
          <a:p>
            <a:pPr marL="343080" indent="-340920">
              <a:lnSpc>
                <a:spcPct val="100000"/>
              </a:lnSpc>
              <a:buClr>
                <a:srgbClr val="000000"/>
              </a:buClr>
              <a:buFont typeface="StarSymbol"/>
              <a:buChar char="-"/>
            </a:pPr>
            <a:r>
              <a:rPr lang="fr-FR" sz="2400" b="0" strike="noStrike" spc="-1">
                <a:solidFill>
                  <a:srgbClr val="000000"/>
                </a:solidFill>
                <a:uFill>
                  <a:solidFill>
                    <a:srgbClr val="FFFFFF"/>
                  </a:solidFill>
                </a:uFill>
                <a:latin typeface="Times New Roman"/>
                <a:ea typeface="ヒラギノ角ゴ Pro W3"/>
              </a:rPr>
              <a:t>l’ensemble des bulletins de paye (fichier léger) </a:t>
            </a:r>
            <a:endParaRPr lang="fr-FR" sz="1800" b="0" strike="noStrike" spc="-1">
              <a:solidFill>
                <a:srgbClr val="000000"/>
              </a:solidFill>
              <a:uFill>
                <a:solidFill>
                  <a:srgbClr val="FFFFFF"/>
                </a:solidFill>
              </a:uFill>
              <a:latin typeface="Arial"/>
            </a:endParaRPr>
          </a:p>
          <a:p>
            <a:pPr marL="343080" indent="-340920">
              <a:lnSpc>
                <a:spcPct val="100000"/>
              </a:lnSpc>
              <a:buClr>
                <a:srgbClr val="000000"/>
              </a:buClr>
              <a:buFont typeface="StarSymbol"/>
              <a:buChar char="-"/>
            </a:pPr>
            <a:r>
              <a:rPr lang="fr-FR" sz="2400" b="0" strike="noStrike" spc="-1">
                <a:solidFill>
                  <a:srgbClr val="000000"/>
                </a:solidFill>
                <a:uFill>
                  <a:solidFill>
                    <a:srgbClr val="FFFFFF"/>
                  </a:solidFill>
                </a:uFill>
                <a:latin typeface="Times New Roman"/>
                <a:ea typeface="ヒラギノ角ゴ Pro W3"/>
              </a:rPr>
              <a:t>l’ensemble des lignes de paye fusionnées aux bulletins de paye</a:t>
            </a:r>
            <a:endParaRPr lang="fr-FR" sz="1800" b="0" strike="noStrike" spc="-1">
              <a:solidFill>
                <a:srgbClr val="000000"/>
              </a:solidFill>
              <a:uFill>
                <a:solidFill>
                  <a:srgbClr val="FFFFFF"/>
                </a:solidFill>
              </a:uFill>
              <a:latin typeface="Arial"/>
            </a:endParaRPr>
          </a:p>
        </p:txBody>
      </p:sp>
      <p:pic>
        <p:nvPicPr>
          <p:cNvPr id="530" name="Image 1"/>
          <p:cNvPicPr/>
          <p:nvPr/>
        </p:nvPicPr>
        <p:blipFill>
          <a:blip r:embed="rId2"/>
          <a:srcRect l="-95" t="47" r="29905" b="85897"/>
          <a:stretch/>
        </p:blipFill>
        <p:spPr>
          <a:xfrm>
            <a:off x="521280" y="2940480"/>
            <a:ext cx="6964560" cy="869760"/>
          </a:xfrm>
          <a:prstGeom prst="rect">
            <a:avLst/>
          </a:prstGeom>
          <a:ln>
            <a:noFill/>
          </a:ln>
        </p:spPr>
      </p:pic>
      <p:sp>
        <p:nvSpPr>
          <p:cNvPr id="531" name="CustomShape 5"/>
          <p:cNvSpPr/>
          <p:nvPr/>
        </p:nvSpPr>
        <p:spPr>
          <a:xfrm rot="21518400">
            <a:off x="5114880" y="3031200"/>
            <a:ext cx="528840" cy="354600"/>
          </a:xfrm>
          <a:prstGeom prst="ellipse">
            <a:avLst/>
          </a:prstGeom>
          <a:noFill/>
          <a:ln w="29160">
            <a:solidFill>
              <a:srgbClr val="FF0066"/>
            </a:solidFill>
            <a:round/>
          </a:ln>
        </p:spPr>
        <p:style>
          <a:lnRef idx="0">
            <a:scrgbClr r="0" g="0" b="0"/>
          </a:lnRef>
          <a:fillRef idx="0">
            <a:scrgbClr r="0" g="0" b="0"/>
          </a:fillRef>
          <a:effectRef idx="0">
            <a:scrgbClr r="0" g="0" b="0"/>
          </a:effectRef>
          <a:fontRef idx="minor"/>
        </p:style>
      </p:sp>
      <p:sp>
        <p:nvSpPr>
          <p:cNvPr id="532" name="CustomShape 6"/>
          <p:cNvSpPr/>
          <p:nvPr/>
        </p:nvSpPr>
        <p:spPr>
          <a:xfrm>
            <a:off x="3938760" y="3837600"/>
            <a:ext cx="251820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Accès aux bases</a:t>
            </a:r>
            <a:endParaRPr lang="fr-FR" sz="1800" b="0" strike="noStrike" spc="-1">
              <a:solidFill>
                <a:srgbClr val="000000"/>
              </a:solidFill>
              <a:uFill>
                <a:solidFill>
                  <a:srgbClr val="FFFFFF"/>
                </a:solidFill>
              </a:uFill>
              <a:latin typeface="Arial"/>
            </a:endParaRPr>
          </a:p>
        </p:txBody>
      </p:sp>
      <p:sp>
        <p:nvSpPr>
          <p:cNvPr id="533" name="Line 7"/>
          <p:cNvSpPr/>
          <p:nvPr/>
        </p:nvSpPr>
        <p:spPr>
          <a:xfrm flipH="1" flipV="1">
            <a:off x="4968000" y="3528000"/>
            <a:ext cx="1368000" cy="360000"/>
          </a:xfrm>
          <a:prstGeom prst="line">
            <a:avLst/>
          </a:prstGeom>
          <a:ln>
            <a:noFill/>
          </a:ln>
        </p:spPr>
        <p:style>
          <a:lnRef idx="0">
            <a:scrgbClr r="0" g="0" b="0"/>
          </a:lnRef>
          <a:fillRef idx="0">
            <a:scrgbClr r="0" g="0" b="0"/>
          </a:fillRef>
          <a:effectRef idx="0">
            <a:scrgbClr r="0" g="0" b="0"/>
          </a:effectRef>
          <a:fontRef idx="minor"/>
        </p:style>
      </p:sp>
      <p:sp>
        <p:nvSpPr>
          <p:cNvPr id="534" name="CustomShape 8"/>
          <p:cNvSpPr/>
          <p:nvPr/>
        </p:nvSpPr>
        <p:spPr>
          <a:xfrm>
            <a:off x="1459800" y="6379560"/>
            <a:ext cx="5536080" cy="37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35"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037878A-2CA3-4CDF-82C5-E7B38AD2ACC5}" type="slidenum">
              <a:rPr lang="fr-FR" sz="900" b="0" strike="noStrike" spc="-1">
                <a:solidFill>
                  <a:srgbClr val="8B8B8B"/>
                </a:solidFill>
                <a:uFill>
                  <a:solidFill>
                    <a:srgbClr val="FFFFFF"/>
                  </a:solidFill>
                </a:uFill>
                <a:latin typeface="Calibri"/>
                <a:ea typeface="DejaVu Sans"/>
              </a:rPr>
              <a:t>22</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 name="Image 297"/>
          <p:cNvPicPr/>
          <p:nvPr/>
        </p:nvPicPr>
        <p:blipFill>
          <a:blip r:embed="rId2"/>
          <a:stretch/>
        </p:blipFill>
        <p:spPr>
          <a:xfrm>
            <a:off x="199080" y="1170720"/>
            <a:ext cx="8890200" cy="1649160"/>
          </a:xfrm>
          <a:prstGeom prst="rect">
            <a:avLst/>
          </a:prstGeom>
          <a:ln>
            <a:noFill/>
          </a:ln>
        </p:spPr>
      </p:pic>
      <p:sp>
        <p:nvSpPr>
          <p:cNvPr id="537" name="CustomShape 1"/>
          <p:cNvSpPr/>
          <p:nvPr/>
        </p:nvSpPr>
        <p:spPr>
          <a:xfrm>
            <a:off x="19908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bases de données csv</a:t>
            </a:r>
            <a:endParaRPr lang="fr-FR" sz="1800" b="0" strike="noStrike" spc="-1">
              <a:solidFill>
                <a:srgbClr val="000000"/>
              </a:solidFill>
              <a:uFill>
                <a:solidFill>
                  <a:srgbClr val="FFFFFF"/>
                </a:solidFill>
              </a:uFill>
              <a:latin typeface="Arial"/>
            </a:endParaRPr>
          </a:p>
        </p:txBody>
      </p:sp>
      <p:sp>
        <p:nvSpPr>
          <p:cNvPr id="538" name="CustomShape 2"/>
          <p:cNvSpPr/>
          <p:nvPr/>
        </p:nvSpPr>
        <p:spPr>
          <a:xfrm>
            <a:off x="1492200" y="3467880"/>
            <a:ext cx="6854760" cy="207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a:solidFill>
                  <a:srgbClr val="000000"/>
                </a:solidFill>
                <a:uFill>
                  <a:solidFill>
                    <a:srgbClr val="FFFFFF"/>
                  </a:solidFill>
                </a:uFill>
                <a:latin typeface="Arial"/>
                <a:ea typeface="DejaVu Sans"/>
              </a:rPr>
              <a:t>Les bases CSV sont lisibles sous Excel (Windows) ou Calc (poste dédié Linux).</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Elles sont directement générées sur la clé USB3.</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Recopier les bases de données de la clé USB3 sur votre PC Windows</a:t>
            </a:r>
            <a:r>
              <a:rPr lang="fr-FR" sz="1800" b="0" strike="noStrike" spc="-1">
                <a:solidFill>
                  <a:srgbClr val="0000CC"/>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539" name="CustomShape 3"/>
          <p:cNvSpPr/>
          <p:nvPr/>
        </p:nvSpPr>
        <p:spPr>
          <a:xfrm>
            <a:off x="1602360" y="6356520"/>
            <a:ext cx="51667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40" name="CustomShape 4"/>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0F19B4A-D265-4AE5-9EA6-B6ED9DF9F64B}" type="slidenum">
              <a:rPr lang="fr-FR" sz="900" b="0" strike="noStrike" spc="-1">
                <a:solidFill>
                  <a:srgbClr val="8B8B8B"/>
                </a:solidFill>
                <a:uFill>
                  <a:solidFill>
                    <a:srgbClr val="FFFFFF"/>
                  </a:solidFill>
                </a:uFill>
                <a:latin typeface="Calibri"/>
                <a:ea typeface="DejaVu Sans"/>
              </a:rPr>
              <a:t>23</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CustomShape 1"/>
          <p:cNvSpPr/>
          <p:nvPr/>
        </p:nvSpPr>
        <p:spPr>
          <a:xfrm>
            <a:off x="251640" y="1124640"/>
            <a:ext cx="8226720" cy="4692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Altaïr crée deux bases en au format CSV au format CSV lisible sous Excel (ou Calc) :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l’ensemble des bulletins de paye : un fichier léger, avec les caractéristiques globales de l’agent ou de sa paye (nom, prénom, matricule, statut, indice, Brut, Net…)</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l’ensemble des lignes de paye et des bulletins de paye dans un même fichier, avec toutes les variables utiles au contrôle (les précédentes, plus le montant de chaque ligne de paye, le code et le libellé, la base, le taux, la catégorie de ligne de paye).</a:t>
            </a: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Catégorie de ligne de paye : voir la traduction du codage dans l’Aide.</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Ces deux bases peuvent être utilisées pour des tableaux croisés dynamiques sous Excel.</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p:txBody>
      </p:sp>
      <p:sp>
        <p:nvSpPr>
          <p:cNvPr id="548"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49" name="CustomShape 3"/>
          <p:cNvSpPr/>
          <p:nvPr/>
        </p:nvSpPr>
        <p:spPr>
          <a:xfrm>
            <a:off x="608760" y="3038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Créer LES bases de données csv</a:t>
            </a:r>
            <a:endParaRPr lang="fr-FR" sz="1800" b="0" strike="noStrike" spc="-1">
              <a:solidFill>
                <a:srgbClr val="000000"/>
              </a:solidFill>
              <a:uFill>
                <a:solidFill>
                  <a:srgbClr val="FFFFFF"/>
                </a:solidFill>
              </a:uFill>
              <a:latin typeface="Arial"/>
            </a:endParaRPr>
          </a:p>
        </p:txBody>
      </p:sp>
      <p:sp>
        <p:nvSpPr>
          <p:cNvPr id="550" name="CustomShape 4"/>
          <p:cNvSpPr/>
          <p:nvPr/>
        </p:nvSpPr>
        <p:spPr>
          <a:xfrm>
            <a:off x="774360" y="2316960"/>
            <a:ext cx="285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51" name="CustomShape 5"/>
          <p:cNvSpPr/>
          <p:nvPr/>
        </p:nvSpPr>
        <p:spPr>
          <a:xfrm>
            <a:off x="774360" y="3403440"/>
            <a:ext cx="285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52" name="CustomShape 6"/>
          <p:cNvSpPr/>
          <p:nvPr/>
        </p:nvSpPr>
        <p:spPr>
          <a:xfrm>
            <a:off x="1974960" y="6391440"/>
            <a:ext cx="47804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53"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4D3BD3-9916-4040-BE65-2AE09EC6C759}" type="slidenum">
              <a:rPr lang="fr-FR" sz="900" b="0" strike="noStrike" spc="-1">
                <a:solidFill>
                  <a:srgbClr val="8B8B8B"/>
                </a:solidFill>
                <a:uFill>
                  <a:solidFill>
                    <a:srgbClr val="FFFFFF"/>
                  </a:solidFill>
                </a:uFill>
                <a:latin typeface="Calibri"/>
                <a:ea typeface="DejaVu Sans"/>
              </a:rPr>
              <a:t>24</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CustomShape 1"/>
          <p:cNvSpPr/>
          <p:nvPr/>
        </p:nvSpPr>
        <p:spPr>
          <a:xfrm>
            <a:off x="251640" y="1124640"/>
            <a:ext cx="8418960" cy="5230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a:solidFill>
                  <a:srgbClr val="000000"/>
                </a:solidFill>
                <a:uFill>
                  <a:solidFill>
                    <a:srgbClr val="FFFFFF"/>
                  </a:solidFill>
                </a:uFill>
                <a:latin typeface="Arial"/>
                <a:ea typeface="DejaVu Sans"/>
              </a:rPr>
              <a:t>Altaïr propose plusieurs modalités de création</a:t>
            </a:r>
            <a:r>
              <a:rPr lang="fr-FR" sz="1800" b="0" u="sng" strike="noStrike" spc="-1">
                <a:solidFill>
                  <a:srgbClr val="000000"/>
                </a:solidFill>
                <a:uFill>
                  <a:solidFill>
                    <a:srgbClr val="FFFFFF"/>
                  </a:solidFill>
                </a:uFill>
                <a:latin typeface="Arial"/>
                <a:ea typeface="DejaVu Sans"/>
              </a:rPr>
              <a:t> des données </a:t>
            </a:r>
            <a:r>
              <a:rPr lang="fr-FR" sz="1800" b="0" strike="noStrike" spc="-1">
                <a:solidFill>
                  <a:srgbClr val="000000"/>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Standard</a:t>
            </a:r>
            <a:r>
              <a:rPr lang="fr-FR" sz="1800" b="0" strike="noStrike" spc="-1">
                <a:solidFill>
                  <a:srgbClr val="000000"/>
                </a:solidFill>
                <a:uFill>
                  <a:solidFill>
                    <a:srgbClr val="FFFFFF"/>
                  </a:solidFill>
                </a:uFill>
                <a:latin typeface="Arial"/>
                <a:ea typeface="ヒラギノ角ゴ Pro W3"/>
              </a:rPr>
              <a:t> : Mode par défaut. Ecrase les fichiers  intégrés sur la clef USB3 dédiée au fur et à mesure des copies sur l’ordinateur dédié. Mesure de sécurité et de confidentialité.</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Cumulative</a:t>
            </a:r>
            <a:r>
              <a:rPr lang="fr-FR" sz="1800" b="0" strike="noStrike" spc="-1">
                <a:solidFill>
                  <a:srgbClr val="000000"/>
                </a:solidFill>
                <a:uFill>
                  <a:solidFill>
                    <a:srgbClr val="FFFFFF"/>
                  </a:solidFill>
                </a:uFill>
                <a:latin typeface="Arial"/>
                <a:ea typeface="ヒラギノ角ゴ Pro W3"/>
              </a:rPr>
              <a:t> : Empile les données les unes sur les autres dans la même base CSV.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Distributive</a:t>
            </a:r>
            <a:r>
              <a:rPr lang="fr-FR" sz="1800" b="0" strike="noStrike" spc="-1">
                <a:solidFill>
                  <a:srgbClr val="000000"/>
                </a:solidFill>
                <a:uFill>
                  <a:solidFill>
                    <a:srgbClr val="FFFFFF"/>
                  </a:solidFill>
                </a:u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Distributive plus </a:t>
            </a:r>
            <a:r>
              <a:rPr lang="fr-FR" sz="1800" b="0" strike="noStrike" spc="-1">
                <a:solidFill>
                  <a:srgbClr val="000000"/>
                </a:solidFill>
                <a:uFill>
                  <a:solidFill>
                    <a:srgbClr val="FFFFFF"/>
                  </a:solidFill>
                </a:u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FF0000"/>
                </a:solidFill>
                <a:uFill>
                  <a:solidFill>
                    <a:srgbClr val="FFFFFF"/>
                  </a:solidFill>
                </a:uFill>
                <a:latin typeface="Arial"/>
                <a:ea typeface="ヒラギノ角ゴ Pro W3"/>
              </a:rPr>
              <a:t>Attention : Les modes d’exportation cumulative et distributive plus n’écrasent pas les données sur la clef USB3. Prendre soin de la confidentialité des données.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555"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56" name="CustomShape 3"/>
          <p:cNvSpPr/>
          <p:nvPr/>
        </p:nvSpPr>
        <p:spPr>
          <a:xfrm>
            <a:off x="608760" y="3038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Créer les bases de données csv</a:t>
            </a:r>
            <a:endParaRPr lang="fr-FR" sz="1800" b="0" strike="noStrike" spc="-1">
              <a:solidFill>
                <a:srgbClr val="000000"/>
              </a:solidFill>
              <a:uFill>
                <a:solidFill>
                  <a:srgbClr val="FFFFFF"/>
                </a:solidFill>
              </a:uFill>
              <a:latin typeface="Arial"/>
            </a:endParaRPr>
          </a:p>
        </p:txBody>
      </p:sp>
      <p:sp>
        <p:nvSpPr>
          <p:cNvPr id="557" name="CustomShape 4"/>
          <p:cNvSpPr/>
          <p:nvPr/>
        </p:nvSpPr>
        <p:spPr>
          <a:xfrm>
            <a:off x="369000" y="4290120"/>
            <a:ext cx="8774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 </a:t>
            </a:r>
            <a:endParaRPr lang="fr-FR" sz="1800" b="0" strike="noStrike" spc="-1">
              <a:solidFill>
                <a:srgbClr val="000000"/>
              </a:solidFill>
              <a:uFill>
                <a:solidFill>
                  <a:srgbClr val="FFFFFF"/>
                </a:solidFill>
              </a:uFill>
              <a:latin typeface="Arial"/>
            </a:endParaRPr>
          </a:p>
        </p:txBody>
      </p:sp>
      <p:sp>
        <p:nvSpPr>
          <p:cNvPr id="558" name="CustomShape 5"/>
          <p:cNvSpPr/>
          <p:nvPr/>
        </p:nvSpPr>
        <p:spPr>
          <a:xfrm>
            <a:off x="1795320" y="6410160"/>
            <a:ext cx="4915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59"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2585A4D-EC32-4C70-B54A-EC665F8E3355}" type="slidenum">
              <a:rPr lang="fr-FR" sz="900" b="0" strike="noStrike" spc="-1">
                <a:solidFill>
                  <a:srgbClr val="8B8B8B"/>
                </a:solidFill>
                <a:uFill>
                  <a:solidFill>
                    <a:srgbClr val="FFFFFF"/>
                  </a:solidFill>
                </a:uFill>
                <a:latin typeface="Calibri"/>
                <a:ea typeface="DejaVu Sans"/>
              </a:rPr>
              <a:t>25</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CustomShape 1"/>
          <p:cNvSpPr/>
          <p:nvPr/>
        </p:nvSpPr>
        <p:spPr>
          <a:xfrm>
            <a:off x="170640" y="1052640"/>
            <a:ext cx="8655120" cy="1999440"/>
          </a:xfrm>
          <a:prstGeom prst="rect">
            <a:avLst/>
          </a:prstGeom>
          <a:noFill/>
          <a:ln>
            <a:noFill/>
          </a:ln>
        </p:spPr>
        <p:style>
          <a:lnRef idx="0">
            <a:scrgbClr r="0" g="0" b="0"/>
          </a:lnRef>
          <a:fillRef idx="0">
            <a:scrgbClr r="0" g="0" b="0"/>
          </a:fillRef>
          <a:effectRef idx="0">
            <a:scrgbClr r="0" g="0" b="0"/>
          </a:effectRef>
          <a:fontRef idx="minor"/>
        </p:style>
      </p:sp>
      <p:sp>
        <p:nvSpPr>
          <p:cNvPr id="584" name="CustomShape 2"/>
          <p:cNvSpPr/>
          <p:nvPr/>
        </p:nvSpPr>
        <p:spPr>
          <a:xfrm>
            <a:off x="170640" y="1120680"/>
            <a:ext cx="8890200" cy="4174200"/>
          </a:xfrm>
          <a:prstGeom prst="rect">
            <a:avLst/>
          </a:prstGeom>
          <a:noFill/>
          <a:ln>
            <a:noFill/>
          </a:ln>
        </p:spPr>
        <p:style>
          <a:lnRef idx="0">
            <a:scrgbClr r="0" g="0" b="0"/>
          </a:lnRef>
          <a:fillRef idx="0">
            <a:scrgbClr r="0" g="0" b="0"/>
          </a:fillRef>
          <a:effectRef idx="0">
            <a:scrgbClr r="0" g="0" b="0"/>
          </a:effectRef>
          <a:fontRef idx="minor"/>
        </p:style>
      </p:sp>
      <p:sp>
        <p:nvSpPr>
          <p:cNvPr id="585" name="CustomShape 3"/>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586" name="CustomShape 4"/>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87" name="CustomShape 5"/>
          <p:cNvSpPr/>
          <p:nvPr/>
        </p:nvSpPr>
        <p:spPr>
          <a:xfrm>
            <a:off x="170640" y="353160"/>
            <a:ext cx="8655120" cy="6404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ARCHIVER LES Données XML / XHL</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588" name="CustomShape 6"/>
          <p:cNvSpPr/>
          <p:nvPr/>
        </p:nvSpPr>
        <p:spPr>
          <a:xfrm>
            <a:off x="125640" y="1229040"/>
            <a:ext cx="8655120" cy="527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2000" b="0" strike="noStrike" spc="-1">
                <a:solidFill>
                  <a:srgbClr val="44546A"/>
                </a:solidFill>
                <a:uFill>
                  <a:solidFill>
                    <a:srgbClr val="FFFFFF"/>
                  </a:solidFill>
                </a:uFill>
                <a:latin typeface="Arial"/>
                <a:ea typeface="ヒラギノ角ゴ Pro W3"/>
              </a:rPr>
              <a:t>Altaïr conserve les données XML et le fichier projet du rapport avec un archivage spécifique au format compressé </a:t>
            </a:r>
            <a:r>
              <a:rPr lang="fr-FR" sz="2000" b="1" strike="noStrike" spc="-1">
                <a:solidFill>
                  <a:srgbClr val="44546A"/>
                </a:solidFill>
                <a:uFill>
                  <a:solidFill>
                    <a:srgbClr val="FFFFFF"/>
                  </a:solidFill>
                </a:uFill>
                <a:latin typeface="Arial"/>
                <a:ea typeface="ヒラギノ角ゴ Pro W3"/>
              </a:rPr>
              <a:t>.arch</a:t>
            </a:r>
            <a:r>
              <a:rPr lang="fr-FR" sz="2000" b="0" strike="noStrike" spc="-1">
                <a:solidFill>
                  <a:srgbClr val="44546A"/>
                </a:solidFill>
                <a:uFill>
                  <a:solidFill>
                    <a:srgbClr val="FFFFFF"/>
                  </a:solidFill>
                </a:uFill>
                <a:latin typeface="Arial"/>
                <a:ea typeface="ヒラギノ角ゴ Pro W3"/>
              </a:rPr>
              <a:t> permettant de restituer toutes les données, les projets </a:t>
            </a:r>
            <a:r>
              <a:rPr lang="fr-FR" sz="2000" b="1" strike="noStrike" spc="-1">
                <a:solidFill>
                  <a:srgbClr val="44546A"/>
                </a:solidFill>
                <a:uFill>
                  <a:solidFill>
                    <a:srgbClr val="FFFFFF"/>
                  </a:solidFill>
                </a:uFill>
                <a:latin typeface="Arial"/>
                <a:ea typeface="ヒラギノ角ゴ Pro W3"/>
              </a:rPr>
              <a:t>.alt</a:t>
            </a:r>
            <a:r>
              <a:rPr lang="fr-FR" sz="2000" b="0" strike="noStrike" spc="-1">
                <a:solidFill>
                  <a:srgbClr val="44546A"/>
                </a:solidFill>
                <a:uFill>
                  <a:solidFill>
                    <a:srgbClr val="FFFFFF"/>
                  </a:solidFill>
                </a:uFill>
                <a:latin typeface="Arial"/>
                <a:ea typeface="ヒラギノ角ゴ Pro W3"/>
              </a:rPr>
              <a:t> et les rapports d’analyse.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Mode opératoire pour l’archivage et la restauration les données :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Dialogue des paramètres 	</a:t>
            </a: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Cocher la case Données tableur (=bases CSV) ou la case Bases XML (=bases de paye), ou la case 	Tout, selon l’étendue de l’archivage souhaité et cliquer sur  	Accepter</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Puis Fichier &gt; Archiver ou icône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589"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4AD7369-F379-42C4-AACB-813E730761E8}" type="slidenum">
              <a:rPr lang="fr-FR" sz="900" b="0" strike="noStrike" spc="-1">
                <a:solidFill>
                  <a:srgbClr val="8B8B8B"/>
                </a:solidFill>
                <a:uFill>
                  <a:solidFill>
                    <a:srgbClr val="FFFFFF"/>
                  </a:solidFill>
                </a:uFill>
                <a:latin typeface="Calibri"/>
                <a:ea typeface="DejaVu Sans"/>
              </a:rPr>
              <a:t>26</a:t>
            </a:fld>
            <a:endParaRPr lang="fr-FR" sz="1800" b="0" strike="noStrike" spc="-1">
              <a:solidFill>
                <a:srgbClr val="000000"/>
              </a:solidFill>
              <a:uFill>
                <a:solidFill>
                  <a:srgbClr val="FFFFFF"/>
                </a:solidFill>
              </a:uFill>
              <a:latin typeface="Arial"/>
            </a:endParaRPr>
          </a:p>
        </p:txBody>
      </p:sp>
      <p:pic>
        <p:nvPicPr>
          <p:cNvPr id="590" name="Image 8"/>
          <p:cNvPicPr/>
          <p:nvPr/>
        </p:nvPicPr>
        <p:blipFill>
          <a:blip r:embed="rId2"/>
          <a:stretch/>
        </p:blipFill>
        <p:spPr>
          <a:xfrm>
            <a:off x="356400" y="2479680"/>
            <a:ext cx="8121240" cy="1137960"/>
          </a:xfrm>
          <a:prstGeom prst="rect">
            <a:avLst/>
          </a:prstGeom>
          <a:ln>
            <a:noFill/>
          </a:ln>
        </p:spPr>
      </p:pic>
      <p:sp>
        <p:nvSpPr>
          <p:cNvPr id="591" name="CustomShape 8"/>
          <p:cNvSpPr/>
          <p:nvPr/>
        </p:nvSpPr>
        <p:spPr>
          <a:xfrm>
            <a:off x="676080" y="4515480"/>
            <a:ext cx="234000" cy="109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592" name="Image 19"/>
          <p:cNvPicPr/>
          <p:nvPr/>
        </p:nvPicPr>
        <p:blipFill>
          <a:blip r:embed="rId2"/>
          <a:srcRect l="17385" t="37029" r="77500" b="22769"/>
          <a:stretch/>
        </p:blipFill>
        <p:spPr>
          <a:xfrm>
            <a:off x="4803840" y="5832360"/>
            <a:ext cx="412920" cy="456120"/>
          </a:xfrm>
          <a:prstGeom prst="rect">
            <a:avLst/>
          </a:prstGeom>
          <a:ln>
            <a:noFill/>
          </a:ln>
        </p:spPr>
      </p:pic>
      <p:sp>
        <p:nvSpPr>
          <p:cNvPr id="593" name="CustomShape 9"/>
          <p:cNvSpPr/>
          <p:nvPr/>
        </p:nvSpPr>
        <p:spPr>
          <a:xfrm>
            <a:off x="676080" y="6013080"/>
            <a:ext cx="234000" cy="109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594" name="Image 8"/>
          <p:cNvPicPr/>
          <p:nvPr/>
        </p:nvPicPr>
        <p:blipFill>
          <a:blip r:embed="rId2"/>
          <a:srcRect l="82034" t="41398" r="12789" b="27599"/>
          <a:stretch/>
        </p:blipFill>
        <p:spPr>
          <a:xfrm>
            <a:off x="4034160" y="4394520"/>
            <a:ext cx="418680" cy="351720"/>
          </a:xfrm>
          <a:prstGeom prst="rect">
            <a:avLst/>
          </a:prstGeom>
          <a:ln>
            <a:noFill/>
          </a:ln>
        </p:spPr>
      </p:pic>
      <p:sp>
        <p:nvSpPr>
          <p:cNvPr id="595" name="CustomShape 10"/>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CustomShape 1"/>
          <p:cNvSpPr/>
          <p:nvPr/>
        </p:nvSpPr>
        <p:spPr>
          <a:xfrm>
            <a:off x="1114920" y="6449040"/>
            <a:ext cx="56275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97"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06A391F-FC98-4753-A356-C0F8F9208317}" type="slidenum">
              <a:rPr lang="fr-FR" sz="900" b="0" strike="noStrike" spc="-1">
                <a:solidFill>
                  <a:srgbClr val="8B8B8B"/>
                </a:solidFill>
                <a:uFill>
                  <a:solidFill>
                    <a:srgbClr val="FFFFFF"/>
                  </a:solidFill>
                </a:uFill>
                <a:latin typeface="Calibri"/>
                <a:ea typeface="DejaVu Sans"/>
              </a:rPr>
              <a:t>27</a:t>
            </a:fld>
            <a:endParaRPr lang="fr-FR" sz="1800" b="0" strike="noStrike" spc="-1">
              <a:solidFill>
                <a:srgbClr val="000000"/>
              </a:solidFill>
              <a:uFill>
                <a:solidFill>
                  <a:srgbClr val="FFFFFF"/>
                </a:solidFill>
              </a:uFill>
              <a:latin typeface="Arial"/>
            </a:endParaRPr>
          </a:p>
        </p:txBody>
      </p:sp>
      <p:pic>
        <p:nvPicPr>
          <p:cNvPr id="598" name="Image 3"/>
          <p:cNvPicPr/>
          <p:nvPr/>
        </p:nvPicPr>
        <p:blipFill>
          <a:blip r:embed="rId2"/>
          <a:stretch/>
        </p:blipFill>
        <p:spPr>
          <a:xfrm>
            <a:off x="1114920" y="43560"/>
            <a:ext cx="6913080" cy="6494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CustomShape 1"/>
          <p:cNvSpPr/>
          <p:nvPr/>
        </p:nvSpPr>
        <p:spPr>
          <a:xfrm>
            <a:off x="170640" y="1052640"/>
            <a:ext cx="8655120" cy="1999440"/>
          </a:xfrm>
          <a:prstGeom prst="rect">
            <a:avLst/>
          </a:prstGeom>
          <a:noFill/>
          <a:ln>
            <a:noFill/>
          </a:ln>
        </p:spPr>
        <p:style>
          <a:lnRef idx="0">
            <a:scrgbClr r="0" g="0" b="0"/>
          </a:lnRef>
          <a:fillRef idx="0">
            <a:scrgbClr r="0" g="0" b="0"/>
          </a:fillRef>
          <a:effectRef idx="0">
            <a:scrgbClr r="0" g="0" b="0"/>
          </a:effectRef>
          <a:fontRef idx="minor"/>
        </p:style>
      </p:sp>
      <p:sp>
        <p:nvSpPr>
          <p:cNvPr id="600" name="CustomShape 2"/>
          <p:cNvSpPr/>
          <p:nvPr/>
        </p:nvSpPr>
        <p:spPr>
          <a:xfrm>
            <a:off x="170640" y="1120680"/>
            <a:ext cx="8890200" cy="4174200"/>
          </a:xfrm>
          <a:prstGeom prst="rect">
            <a:avLst/>
          </a:prstGeom>
          <a:noFill/>
          <a:ln>
            <a:noFill/>
          </a:ln>
        </p:spPr>
        <p:style>
          <a:lnRef idx="0">
            <a:scrgbClr r="0" g="0" b="0"/>
          </a:lnRef>
          <a:fillRef idx="0">
            <a:scrgbClr r="0" g="0" b="0"/>
          </a:fillRef>
          <a:effectRef idx="0">
            <a:scrgbClr r="0" g="0" b="0"/>
          </a:effectRef>
          <a:fontRef idx="minor"/>
        </p:style>
      </p:sp>
      <p:sp>
        <p:nvSpPr>
          <p:cNvPr id="601" name="CustomShape 3"/>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602" name="CustomShape 4"/>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603" name="CustomShape 5"/>
          <p:cNvSpPr/>
          <p:nvPr/>
        </p:nvSpPr>
        <p:spPr>
          <a:xfrm>
            <a:off x="170640" y="353160"/>
            <a:ext cx="8655120" cy="6404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Désarchiver LES Données XML / XHL</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04" name="CustomShape 6"/>
          <p:cNvSpPr/>
          <p:nvPr/>
        </p:nvSpPr>
        <p:spPr>
          <a:xfrm>
            <a:off x="243000" y="994680"/>
            <a:ext cx="8655120" cy="588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Restaurer les données XHL archivées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	</a:t>
            </a:r>
            <a:r>
              <a:rPr lang="fr-FR" sz="2000" b="0" strike="noStrike" spc="-1">
                <a:solidFill>
                  <a:srgbClr val="44546A"/>
                </a:solidFill>
                <a:uFill>
                  <a:solidFill>
                    <a:srgbClr val="FFFFFF"/>
                  </a:solidFill>
                </a:uFill>
                <a:latin typeface="Arial"/>
                <a:ea typeface="ヒラギノ角ゴ Pro W3"/>
              </a:rPr>
              <a:t>Ouvrir le dialogue de configuration, dans l’encadré Archivage cliquer dans l’encadré </a:t>
            </a:r>
            <a:r>
              <a:rPr lang="fr-FR" sz="2000" b="1" strike="noStrike" spc="-1">
                <a:solidFill>
                  <a:srgbClr val="44546A"/>
                </a:solidFill>
                <a:uFill>
                  <a:solidFill>
                    <a:srgbClr val="FFFFFF"/>
                  </a:solidFill>
                </a:uFill>
                <a:latin typeface="Arial"/>
                <a:ea typeface="ヒラギノ角ゴ Pro W3"/>
              </a:rPr>
              <a:t>Archivage et Restauration</a:t>
            </a:r>
            <a:r>
              <a:rPr lang="fr-FR" sz="2000" b="0" strike="noStrike" spc="-1">
                <a:solidFill>
                  <a:srgbClr val="44546A"/>
                </a:solidFill>
                <a:uFill>
                  <a:solidFill>
                    <a:srgbClr val="FFFFFF"/>
                  </a:solidFill>
                </a:uFill>
                <a:latin typeface="Arial"/>
                <a:ea typeface="ヒラギノ角ゴ Pro W3"/>
              </a:rPr>
              <a:t> la case qui correspond à l’étendue du désarchivage souhaité (Données CSV ou Bases XML, ou bien Tout)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	</a:t>
            </a:r>
            <a:r>
              <a:rPr lang="fr-FR" sz="2000" b="1" strike="noStrike" spc="-1">
                <a:solidFill>
                  <a:srgbClr val="000000"/>
                </a:solidFill>
                <a:uFill>
                  <a:solidFill>
                    <a:srgbClr val="FFFFFF"/>
                  </a:solidFill>
                </a:uFill>
                <a:latin typeface="Arial"/>
                <a:ea typeface="ヒラギノ角ゴ Pro W3"/>
              </a:rPr>
              <a:t>Fichier</a:t>
            </a:r>
            <a:r>
              <a:rPr lang="fr-FR" sz="2000" b="1" strike="noStrike" spc="-1">
                <a:solidFill>
                  <a:srgbClr val="44546A"/>
                </a:solidFill>
                <a:uFill>
                  <a:solidFill>
                    <a:srgbClr val="FFFFFF"/>
                  </a:solidFill>
                </a:uFill>
                <a:latin typeface="Arial"/>
                <a:ea typeface="ヒラギノ角ゴ Pro W3"/>
              </a:rPr>
              <a:t> &gt; Désarchiver ou icône correspondante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Décompression sur la clef USB3 dédiée.</a:t>
            </a: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Les rapports, leurs données auxiliaires et le projet sont toujours désarchivés.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605" name="CustomShape 7"/>
          <p:cNvSpPr/>
          <p:nvPr/>
        </p:nvSpPr>
        <p:spPr>
          <a:xfrm>
            <a:off x="1652760" y="6427800"/>
            <a:ext cx="55054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606" name="CustomShape 8"/>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3E3EEB7-EB41-471F-B4D3-26852ED917FC}" type="slidenum">
              <a:rPr lang="fr-FR" sz="900" b="0" strike="noStrike" spc="-1">
                <a:solidFill>
                  <a:srgbClr val="8B8B8B"/>
                </a:solidFill>
                <a:uFill>
                  <a:solidFill>
                    <a:srgbClr val="FFFFFF"/>
                  </a:solidFill>
                </a:uFill>
                <a:latin typeface="Calibri"/>
                <a:ea typeface="DejaVu Sans"/>
              </a:rPr>
              <a:t>28</a:t>
            </a:fld>
            <a:endParaRPr lang="fr-FR" sz="1800" b="0" strike="noStrike" spc="-1">
              <a:solidFill>
                <a:srgbClr val="000000"/>
              </a:solidFill>
              <a:uFill>
                <a:solidFill>
                  <a:srgbClr val="FFFFFF"/>
                </a:solidFill>
              </a:uFill>
              <a:latin typeface="Arial"/>
            </a:endParaRPr>
          </a:p>
        </p:txBody>
      </p:sp>
      <p:sp>
        <p:nvSpPr>
          <p:cNvPr id="607" name="CustomShape 9"/>
          <p:cNvSpPr/>
          <p:nvPr/>
        </p:nvSpPr>
        <p:spPr>
          <a:xfrm>
            <a:off x="442080" y="200844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08" name="CustomShape 10"/>
          <p:cNvSpPr/>
          <p:nvPr/>
        </p:nvSpPr>
        <p:spPr>
          <a:xfrm>
            <a:off x="442080" y="351072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09" name="Image 9"/>
          <p:cNvPicPr/>
          <p:nvPr/>
        </p:nvPicPr>
        <p:blipFill>
          <a:blip r:embed="rId2"/>
          <a:stretch/>
        </p:blipFill>
        <p:spPr>
          <a:xfrm>
            <a:off x="546840" y="3944880"/>
            <a:ext cx="8047440" cy="1195560"/>
          </a:xfrm>
          <a:prstGeom prst="rect">
            <a:avLst/>
          </a:prstGeom>
          <a:ln>
            <a:noFill/>
          </a:ln>
        </p:spPr>
      </p:pic>
      <p:sp>
        <p:nvSpPr>
          <p:cNvPr id="610" name="Line 11"/>
          <p:cNvSpPr/>
          <p:nvPr/>
        </p:nvSpPr>
        <p:spPr>
          <a:xfrm>
            <a:off x="7358040" y="3014280"/>
            <a:ext cx="1800" cy="158652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
        <p:nvSpPr>
          <p:cNvPr id="611" name="CustomShape 12"/>
          <p:cNvSpPr/>
          <p:nvPr/>
        </p:nvSpPr>
        <p:spPr>
          <a:xfrm flipH="1">
            <a:off x="2613240" y="3793680"/>
            <a:ext cx="360" cy="680400"/>
          </a:xfrm>
          <a:custGeom>
            <a:avLst/>
            <a:gdLst/>
            <a:ahLst/>
            <a:cxnLst/>
            <a:rect l="l" t="t" r="r" b="b"/>
            <a:pathLst>
              <a:path w="21600" h="21600">
                <a:moveTo>
                  <a:pt x="0" y="0"/>
                </a:moveTo>
                <a:lnTo>
                  <a:pt x="21600" y="21600"/>
                </a:lnTo>
              </a:path>
            </a:pathLst>
          </a:custGeom>
          <a:noFill/>
          <a:ln w="9000">
            <a:solidFill>
              <a:srgbClr val="BE4B48"/>
            </a:solidFill>
            <a:round/>
            <a:tailEnd type="triangle" w="med" len="med"/>
          </a:ln>
        </p:spPr>
        <p:style>
          <a:lnRef idx="1">
            <a:schemeClr val="accent2"/>
          </a:lnRef>
          <a:fillRef idx="0">
            <a:schemeClr val="accent2"/>
          </a:fillRef>
          <a:effectRef idx="0">
            <a:schemeClr val="accent2"/>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CustomShape 1"/>
          <p:cNvSpPr/>
          <p:nvPr/>
        </p:nvSpPr>
        <p:spPr>
          <a:xfrm>
            <a:off x="503640" y="1052640"/>
            <a:ext cx="7988760" cy="393120"/>
          </a:xfrm>
          <a:prstGeom prst="rect">
            <a:avLst/>
          </a:prstGeom>
          <a:noFill/>
          <a:ln>
            <a:noFill/>
          </a:ln>
        </p:spPr>
        <p:style>
          <a:lnRef idx="0">
            <a:scrgbClr r="0" g="0" b="0"/>
          </a:lnRef>
          <a:fillRef idx="0">
            <a:scrgbClr r="0" g="0" b="0"/>
          </a:fillRef>
          <a:effectRef idx="0">
            <a:scrgbClr r="0" g="0" b="0"/>
          </a:effectRef>
          <a:fontRef idx="minor"/>
        </p:style>
      </p:sp>
      <p:sp>
        <p:nvSpPr>
          <p:cNvPr id="628" name="CustomShape 2"/>
          <p:cNvSpPr/>
          <p:nvPr/>
        </p:nvSpPr>
        <p:spPr>
          <a:xfrm>
            <a:off x="125640" y="1481760"/>
            <a:ext cx="8890200" cy="4174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2000" b="0" strike="noStrike" spc="-1">
                <a:solidFill>
                  <a:srgbClr val="0000CC"/>
                </a:solidFill>
                <a:uFill>
                  <a:solidFill>
                    <a:srgbClr val="FFFFFF"/>
                  </a:solidFill>
                </a:u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a:t>
            </a:r>
            <a:r>
              <a:rPr lang="fr-FR" sz="2000" b="0" strike="noStrike" spc="-1">
                <a:solidFill>
                  <a:srgbClr val="000000"/>
                </a:solidFill>
                <a:uFill>
                  <a:solidFill>
                    <a:srgbClr val="FFFFFF"/>
                  </a:solidFill>
                </a:uFill>
                <a:latin typeface="Arial"/>
                <a:ea typeface="ヒラギノ角ゴ Pro W3"/>
              </a:rPr>
              <a:t>Les écarts à la norme représentent environ 5 à 10 % des contrôles.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La localisation de ces anomalies dans le fichier de paye est une innovation par rapport à Xemelios.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Certains problèmes peuvent parfois être corrigés grâce à des fonctionnalités de correction (Icône Nettoyer).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Au-delà d’un certain seuil, conséquences évidentes pour l’examen de gestion (fiabilité du compte 64) et / ou la procédure juridictionnelle.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629" name="CustomShape 3"/>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630" name="CustomShape 4"/>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631" name="CustomShape 5"/>
          <p:cNvSpPr/>
          <p:nvPr/>
        </p:nvSpPr>
        <p:spPr>
          <a:xfrm>
            <a:off x="125640" y="332640"/>
            <a:ext cx="8890200" cy="808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Contrôle DE Fiabilité DE LA paye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ET CORRECTIONS AUTOMATISEES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32"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BDE8EEF-5BC5-45FE-89EE-EEF76DEBB0D7}" type="slidenum">
              <a:rPr lang="fr-FR" sz="900" b="0" strike="noStrike" spc="-1">
                <a:solidFill>
                  <a:srgbClr val="8B8B8B"/>
                </a:solidFill>
                <a:uFill>
                  <a:solidFill>
                    <a:srgbClr val="FFFFFF"/>
                  </a:solidFill>
                </a:uFill>
                <a:latin typeface="Calibri"/>
                <a:ea typeface="DejaVu Sans"/>
              </a:rPr>
              <a:t>29</a:t>
            </a:fld>
            <a:endParaRPr lang="fr-FR" sz="1800" b="0" strike="noStrike" spc="-1">
              <a:solidFill>
                <a:srgbClr val="000000"/>
              </a:solidFill>
              <a:uFill>
                <a:solidFill>
                  <a:srgbClr val="FFFFFF"/>
                </a:solidFill>
              </a:uFill>
              <a:latin typeface="Arial"/>
            </a:endParaRPr>
          </a:p>
        </p:txBody>
      </p:sp>
      <p:sp>
        <p:nvSpPr>
          <p:cNvPr id="633" name="CustomShape 7"/>
          <p:cNvSpPr/>
          <p:nvPr/>
        </p:nvSpPr>
        <p:spPr>
          <a:xfrm>
            <a:off x="503640" y="276804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4" name="CustomShape 8"/>
          <p:cNvSpPr/>
          <p:nvPr/>
        </p:nvSpPr>
        <p:spPr>
          <a:xfrm>
            <a:off x="503640" y="335772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5" name="CustomShape 9"/>
          <p:cNvSpPr/>
          <p:nvPr/>
        </p:nvSpPr>
        <p:spPr>
          <a:xfrm>
            <a:off x="503640" y="423792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6" name="CustomShape 10"/>
          <p:cNvSpPr/>
          <p:nvPr/>
        </p:nvSpPr>
        <p:spPr>
          <a:xfrm>
            <a:off x="503640" y="512604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7" name="CustomShape 11"/>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166" name="CustomShape 2"/>
          <p:cNvSpPr/>
          <p:nvPr/>
        </p:nvSpPr>
        <p:spPr>
          <a:xfrm>
            <a:off x="7546680" y="584928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167" name="CustomShape 3"/>
          <p:cNvSpPr/>
          <p:nvPr/>
        </p:nvSpPr>
        <p:spPr>
          <a:xfrm>
            <a:off x="10728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 CONNEXION AU BUREAU</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168" name="CustomShape 4"/>
          <p:cNvSpPr/>
          <p:nvPr/>
        </p:nvSpPr>
        <p:spPr>
          <a:xfrm>
            <a:off x="576360" y="1449360"/>
            <a:ext cx="7988760" cy="4065120"/>
          </a:xfrm>
          <a:prstGeom prst="rect">
            <a:avLst/>
          </a:prstGeom>
          <a:noFill/>
          <a:ln>
            <a:noFill/>
          </a:ln>
        </p:spPr>
        <p:style>
          <a:lnRef idx="0">
            <a:scrgbClr r="0" g="0" b="0"/>
          </a:lnRef>
          <a:fillRef idx="0">
            <a:scrgbClr r="0" g="0" b="0"/>
          </a:fillRef>
          <a:effectRef idx="0">
            <a:scrgbClr r="0" g="0" b="0"/>
          </a:effectRef>
          <a:fontRef idx="minor"/>
        </p:style>
      </p:sp>
      <p:pic>
        <p:nvPicPr>
          <p:cNvPr id="169" name="Image 199"/>
          <p:cNvPicPr/>
          <p:nvPr/>
        </p:nvPicPr>
        <p:blipFill>
          <a:blip r:embed="rId2"/>
          <a:srcRect t="-241" r="7168"/>
          <a:stretch/>
        </p:blipFill>
        <p:spPr>
          <a:xfrm>
            <a:off x="4641840" y="2245533"/>
            <a:ext cx="4355640" cy="2437200"/>
          </a:xfrm>
          <a:prstGeom prst="rect">
            <a:avLst/>
          </a:prstGeom>
          <a:ln>
            <a:noFill/>
          </a:ln>
        </p:spPr>
      </p:pic>
      <p:sp>
        <p:nvSpPr>
          <p:cNvPr id="170"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6745D1B-942D-49D7-8399-A84A9DBC9963}" type="slidenum">
              <a:rPr lang="fr-FR" sz="900" b="0" strike="noStrike" spc="-1">
                <a:solidFill>
                  <a:srgbClr val="8B8B8B"/>
                </a:solidFill>
                <a:uFill>
                  <a:solidFill>
                    <a:srgbClr val="FFFFFF"/>
                  </a:solidFill>
                </a:uFill>
                <a:latin typeface="Calibri"/>
                <a:ea typeface="DejaVu Sans"/>
              </a:rPr>
              <a:t>3</a:t>
            </a:fld>
            <a:endParaRPr lang="fr-FR" sz="1800" b="0" strike="noStrike" spc="-1">
              <a:solidFill>
                <a:srgbClr val="000000"/>
              </a:solidFill>
              <a:uFill>
                <a:solidFill>
                  <a:srgbClr val="FFFFFF"/>
                </a:solidFill>
              </a:uFill>
              <a:latin typeface="Arial"/>
            </a:endParaRPr>
          </a:p>
        </p:txBody>
      </p:sp>
      <p:sp>
        <p:nvSpPr>
          <p:cNvPr id="171" name="CustomShape 6"/>
          <p:cNvSpPr/>
          <p:nvPr/>
        </p:nvSpPr>
        <p:spPr>
          <a:xfrm>
            <a:off x="384480" y="1183680"/>
            <a:ext cx="8613000" cy="283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Calibri"/>
                <a:ea typeface="DejaVu Sans"/>
              </a:rPr>
              <a:t>Lancer l’ordinateur. </a:t>
            </a:r>
            <a:r>
              <a:rPr lang="fr-FR" sz="1800" b="0" strike="noStrike" spc="-1" dirty="0">
                <a:solidFill>
                  <a:srgbClr val="FF0000"/>
                </a:solidFill>
                <a:uFill>
                  <a:solidFill>
                    <a:srgbClr val="FFFFFF"/>
                  </a:solidFill>
                </a:uFill>
                <a:latin typeface="Calibri"/>
                <a:ea typeface="DejaVu Sans"/>
              </a:rPr>
              <a:t>Toujours</a:t>
            </a:r>
            <a:r>
              <a:rPr lang="fr-FR" sz="1800" b="0" strike="noStrike" spc="-1" dirty="0">
                <a:solidFill>
                  <a:srgbClr val="000000"/>
                </a:solidFill>
                <a:uFill>
                  <a:solidFill>
                    <a:srgbClr val="FFFFFF"/>
                  </a:solidFill>
                </a:uFill>
                <a:latin typeface="Calibri"/>
                <a:ea typeface="DejaVu Sans"/>
              </a:rPr>
              <a:t> insérer la clé USB3 dans son </a:t>
            </a:r>
            <a:r>
              <a:rPr lang="fr-FR" sz="1800" b="0" strike="noStrike" spc="-1" dirty="0" smtClean="0">
                <a:solidFill>
                  <a:srgbClr val="000000"/>
                </a:solidFill>
                <a:uFill>
                  <a:solidFill>
                    <a:srgbClr val="FFFFFF"/>
                  </a:solidFill>
                </a:uFill>
                <a:latin typeface="Calibri"/>
                <a:ea typeface="DejaVu Sans"/>
              </a:rPr>
              <a:t>port au </a:t>
            </a:r>
            <a:r>
              <a:rPr lang="fr-FR" sz="1800" b="0" strike="noStrike" spc="-1" dirty="0" smtClean="0">
                <a:solidFill>
                  <a:srgbClr val="FF0000"/>
                </a:solidFill>
                <a:uFill>
                  <a:solidFill>
                    <a:srgbClr val="FFFFFF"/>
                  </a:solidFill>
                </a:uFill>
                <a:latin typeface="Calibri"/>
                <a:ea typeface="DejaVu Sans"/>
              </a:rPr>
              <a:t>stade </a:t>
            </a:r>
            <a:r>
              <a:rPr lang="fr-FR" sz="1800" b="0" strike="noStrike" spc="-1" dirty="0">
                <a:solidFill>
                  <a:srgbClr val="FF0000"/>
                </a:solidFill>
                <a:uFill>
                  <a:solidFill>
                    <a:srgbClr val="FFFFFF"/>
                  </a:solidFill>
                </a:uFill>
                <a:latin typeface="Calibri"/>
                <a:ea typeface="DejaVu Sans"/>
              </a:rPr>
              <a:t>de l’écran de connexion</a:t>
            </a:r>
            <a:r>
              <a:rPr lang="fr-FR" sz="1800" b="0" strike="noStrike" spc="-1" dirty="0">
                <a:solidFill>
                  <a:srgbClr val="000000"/>
                </a:solidFill>
                <a:uFill>
                  <a:solidFill>
                    <a:srgbClr val="FFFFFF"/>
                  </a:solidFill>
                </a:uFill>
                <a:latin typeface="Calibri"/>
                <a:ea typeface="DejaVu Sans"/>
              </a:rPr>
              <a:t>, quand le mot de passe est demandé. </a:t>
            </a:r>
            <a:endParaRPr lang="fr-FR" sz="1800" b="0" strike="noStrike" spc="-1" dirty="0">
              <a:solidFill>
                <a:srgbClr val="000000"/>
              </a:solidFill>
              <a:uFill>
                <a:solidFill>
                  <a:srgbClr val="FFFFFF"/>
                </a:solidFill>
              </a:uFill>
              <a:latin typeface="Arial"/>
            </a:endParaRPr>
          </a:p>
        </p:txBody>
      </p:sp>
      <p:sp>
        <p:nvSpPr>
          <p:cNvPr id="172" name="CustomShape 7"/>
          <p:cNvSpPr/>
          <p:nvPr/>
        </p:nvSpPr>
        <p:spPr>
          <a:xfrm>
            <a:off x="5881865" y="4801533"/>
            <a:ext cx="248328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Calibri"/>
                <a:ea typeface="DejaVu Sans"/>
              </a:rPr>
              <a:t>Apparence du bureau</a:t>
            </a:r>
            <a:endParaRPr lang="fr-FR" sz="1800" b="0" strike="noStrike" spc="-1" dirty="0">
              <a:solidFill>
                <a:srgbClr val="000000"/>
              </a:solidFill>
              <a:uFill>
                <a:solidFill>
                  <a:srgbClr val="FFFFFF"/>
                </a:solidFill>
              </a:uFill>
              <a:latin typeface="Arial"/>
            </a:endParaRPr>
          </a:p>
        </p:txBody>
      </p:sp>
      <p:pic>
        <p:nvPicPr>
          <p:cNvPr id="173" name="Image 5"/>
          <p:cNvPicPr/>
          <p:nvPr/>
        </p:nvPicPr>
        <p:blipFill>
          <a:blip r:embed="rId3"/>
          <a:srcRect l="27847" t="11665" r="6891" b="20029"/>
          <a:stretch/>
        </p:blipFill>
        <p:spPr>
          <a:xfrm>
            <a:off x="478800" y="2242080"/>
            <a:ext cx="4073040" cy="2397600"/>
          </a:xfrm>
          <a:prstGeom prst="rect">
            <a:avLst/>
          </a:prstGeom>
          <a:ln>
            <a:noFill/>
          </a:ln>
        </p:spPr>
      </p:pic>
      <p:sp>
        <p:nvSpPr>
          <p:cNvPr id="174" name="CustomShape 8"/>
          <p:cNvSpPr/>
          <p:nvPr/>
        </p:nvSpPr>
        <p:spPr>
          <a:xfrm>
            <a:off x="743580" y="4771440"/>
            <a:ext cx="382716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Calibri"/>
                <a:ea typeface="DejaVu Sans"/>
              </a:rPr>
              <a:t>Apparence de l’écran de connexion</a:t>
            </a:r>
            <a:endParaRPr lang="fr-FR" sz="1800" b="0" strike="noStrike" spc="-1" dirty="0">
              <a:solidFill>
                <a:srgbClr val="000000"/>
              </a:solidFill>
              <a:uFill>
                <a:solidFill>
                  <a:srgbClr val="FFFFFF"/>
                </a:solidFill>
              </a:uFill>
              <a:latin typeface="Arial"/>
            </a:endParaRPr>
          </a:p>
        </p:txBody>
      </p:sp>
      <p:sp>
        <p:nvSpPr>
          <p:cNvPr id="175" name="CustomShape 9"/>
          <p:cNvSpPr/>
          <p:nvPr/>
        </p:nvSpPr>
        <p:spPr>
          <a:xfrm>
            <a:off x="2235600" y="6624000"/>
            <a:ext cx="5216040" cy="25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CustomShape 1"/>
          <p:cNvSpPr/>
          <p:nvPr/>
        </p:nvSpPr>
        <p:spPr>
          <a:xfrm>
            <a:off x="123840" y="274320"/>
            <a:ext cx="8838000" cy="6552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NETTOYER SAUTS DE LIGNES et caractères illicites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94" name="CustomShape 2"/>
          <p:cNvSpPr/>
          <p:nvPr/>
        </p:nvSpPr>
        <p:spPr>
          <a:xfrm>
            <a:off x="1963440" y="6366600"/>
            <a:ext cx="4730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695" name="CustomShape 3"/>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9B31BD6-B5E6-439E-9436-C10CA8B4175A}" type="slidenum">
              <a:rPr lang="fr-FR" sz="900" b="0" strike="noStrike" spc="-1">
                <a:solidFill>
                  <a:srgbClr val="8B8B8B"/>
                </a:solidFill>
                <a:uFill>
                  <a:solidFill>
                    <a:srgbClr val="FFFFFF"/>
                  </a:solidFill>
                </a:uFill>
                <a:latin typeface="Calibri"/>
                <a:ea typeface="DejaVu Sans"/>
              </a:rPr>
              <a:t>30</a:t>
            </a:fld>
            <a:endParaRPr lang="fr-FR" sz="1800" b="0" strike="noStrike" spc="-1">
              <a:solidFill>
                <a:srgbClr val="000000"/>
              </a:solidFill>
              <a:uFill>
                <a:solidFill>
                  <a:srgbClr val="FFFFFF"/>
                </a:solidFill>
              </a:uFill>
              <a:latin typeface="Arial"/>
            </a:endParaRPr>
          </a:p>
        </p:txBody>
      </p:sp>
      <p:sp>
        <p:nvSpPr>
          <p:cNvPr id="696" name="CustomShape 4"/>
          <p:cNvSpPr/>
          <p:nvPr/>
        </p:nvSpPr>
        <p:spPr>
          <a:xfrm>
            <a:off x="433800" y="2730600"/>
            <a:ext cx="8528400" cy="341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Calibri"/>
                <a:ea typeface="DejaVu Sans"/>
              </a:rPr>
              <a:t>L’icône de nettoyage de la base de paye permet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créer un nouveau fichier « nettoyé » des éventuelles scories, lorsque les données ont été importées et produites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supprimer les espaces en blanc et les sauts de lignes générés dans les fichiers XHL (Diagnostics 5 et 6)</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réduire sensiblement le volume de certaines données (jusqu’à 30 %-40 % sans compression).</a:t>
            </a:r>
            <a:endParaRPr lang="fr-FR" sz="1800" b="0" strike="noStrike" spc="-1">
              <a:solidFill>
                <a:srgbClr val="000000"/>
              </a:solidFill>
              <a:uFill>
                <a:solidFill>
                  <a:srgbClr val="FFFFFF"/>
                </a:solidFill>
              </a:uFill>
              <a:latin typeface="Arial"/>
            </a:endParaRPr>
          </a:p>
        </p:txBody>
      </p:sp>
      <p:pic>
        <p:nvPicPr>
          <p:cNvPr id="697" name="Image 3"/>
          <p:cNvPicPr/>
          <p:nvPr/>
        </p:nvPicPr>
        <p:blipFill>
          <a:blip r:embed="rId2"/>
          <a:srcRect l="2" r="49616" b="85356"/>
          <a:stretch/>
        </p:blipFill>
        <p:spPr>
          <a:xfrm>
            <a:off x="123840" y="1122480"/>
            <a:ext cx="8838000" cy="1428120"/>
          </a:xfrm>
          <a:prstGeom prst="rect">
            <a:avLst/>
          </a:prstGeom>
          <a:ln>
            <a:noFill/>
          </a:ln>
        </p:spPr>
      </p:pic>
      <p:sp>
        <p:nvSpPr>
          <p:cNvPr id="698" name="CustomShape 5"/>
          <p:cNvSpPr/>
          <p:nvPr/>
        </p:nvSpPr>
        <p:spPr>
          <a:xfrm rot="21564600">
            <a:off x="6692400" y="1923480"/>
            <a:ext cx="3960" cy="1028160"/>
          </a:xfrm>
          <a:custGeom>
            <a:avLst/>
            <a:gdLst/>
            <a:ahLst/>
            <a:cxnLst/>
            <a:rect l="l" t="t" r="r" b="b"/>
            <a:pathLst>
              <a:path w="21600" h="21600">
                <a:moveTo>
                  <a:pt x="0" y="0"/>
                </a:moveTo>
                <a:lnTo>
                  <a:pt x="21600" y="21600"/>
                </a:lnTo>
              </a:path>
            </a:pathLst>
          </a:custGeom>
          <a:noFill/>
          <a:ln>
            <a:solidFill>
              <a:srgbClr val="FF0000"/>
            </a:solidFill>
            <a:round/>
            <a:headEnd type="triangle" w="lg"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CustomShape 1"/>
          <p:cNvSpPr/>
          <p:nvPr/>
        </p:nvSpPr>
        <p:spPr>
          <a:xfrm>
            <a:off x="457200" y="274320"/>
            <a:ext cx="8227440" cy="44496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EDITER des JOURNAUX DIAGNOSTICS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700" name="Image 678"/>
          <p:cNvPicPr/>
          <p:nvPr/>
        </p:nvPicPr>
        <p:blipFill>
          <a:blip r:embed="rId2"/>
          <a:srcRect t="68751" r="73402"/>
          <a:stretch/>
        </p:blipFill>
        <p:spPr>
          <a:xfrm>
            <a:off x="5040000" y="948600"/>
            <a:ext cx="3943080" cy="2578680"/>
          </a:xfrm>
          <a:prstGeom prst="rect">
            <a:avLst/>
          </a:prstGeom>
          <a:ln>
            <a:solidFill>
              <a:srgbClr val="3465A4"/>
            </a:solidFill>
          </a:ln>
        </p:spPr>
      </p:pic>
      <p:sp>
        <p:nvSpPr>
          <p:cNvPr id="701" name="CustomShape 2"/>
          <p:cNvSpPr/>
          <p:nvPr/>
        </p:nvSpPr>
        <p:spPr>
          <a:xfrm>
            <a:off x="216000" y="1008000"/>
            <a:ext cx="4823280" cy="1881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Se placer sur l’onglet Console.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Cliquer sur l’icône</a:t>
            </a:r>
            <a:endParaRPr lang="fr-FR" sz="1800" b="0" strike="noStrike" spc="-1">
              <a:solidFill>
                <a:srgbClr val="000000"/>
              </a:solidFill>
              <a:uFill>
                <a:solidFill>
                  <a:srgbClr val="FFFFFF"/>
                </a:solidFill>
              </a:uFill>
              <a:latin typeface="Arial"/>
            </a:endParaRPr>
          </a:p>
        </p:txBody>
      </p:sp>
      <p:pic>
        <p:nvPicPr>
          <p:cNvPr id="702" name="Image 680"/>
          <p:cNvPicPr/>
          <p:nvPr/>
        </p:nvPicPr>
        <p:blipFill>
          <a:blip r:embed="rId3"/>
          <a:stretch/>
        </p:blipFill>
        <p:spPr>
          <a:xfrm>
            <a:off x="2376000" y="1440000"/>
            <a:ext cx="359280" cy="359280"/>
          </a:xfrm>
          <a:prstGeom prst="rect">
            <a:avLst/>
          </a:prstGeom>
          <a:ln>
            <a:solidFill>
              <a:srgbClr val="3465A4"/>
            </a:solidFill>
          </a:ln>
        </p:spPr>
      </p:pic>
      <p:sp>
        <p:nvSpPr>
          <p:cNvPr id="703" name="CustomShape 3"/>
          <p:cNvSpPr/>
          <p:nvPr/>
        </p:nvSpPr>
        <p:spPr>
          <a:xfrm>
            <a:off x="216000" y="1872000"/>
            <a:ext cx="4751280" cy="64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Un navigateur internet se lance et affiche les journaux au format HTML. </a:t>
            </a:r>
            <a:endParaRPr lang="fr-FR" sz="1800" b="0" strike="noStrike" spc="-1">
              <a:solidFill>
                <a:srgbClr val="000000"/>
              </a:solidFill>
              <a:uFill>
                <a:solidFill>
                  <a:srgbClr val="FFFFFF"/>
                </a:solidFill>
              </a:uFill>
              <a:latin typeface="Arial"/>
            </a:endParaRPr>
          </a:p>
        </p:txBody>
      </p:sp>
      <p:pic>
        <p:nvPicPr>
          <p:cNvPr id="704" name="Image 682"/>
          <p:cNvPicPr/>
          <p:nvPr/>
        </p:nvPicPr>
        <p:blipFill>
          <a:blip r:embed="rId4"/>
          <a:srcRect r="42694" b="53705"/>
          <a:stretch/>
        </p:blipFill>
        <p:spPr>
          <a:xfrm>
            <a:off x="3312000" y="3744000"/>
            <a:ext cx="5831280" cy="2732040"/>
          </a:xfrm>
          <a:prstGeom prst="rect">
            <a:avLst/>
          </a:prstGeom>
          <a:ln>
            <a:solidFill>
              <a:srgbClr val="3465A4"/>
            </a:solidFill>
          </a:ln>
        </p:spPr>
      </p:pic>
      <p:sp>
        <p:nvSpPr>
          <p:cNvPr id="705" name="CustomShape 4"/>
          <p:cNvSpPr/>
          <p:nvPr/>
        </p:nvSpPr>
        <p:spPr>
          <a:xfrm>
            <a:off x="216000" y="2462040"/>
            <a:ext cx="2951280" cy="336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Il est possible de les enregistrer.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300" b="0" strike="noStrike" spc="-1">
                <a:solidFill>
                  <a:srgbClr val="000000"/>
                </a:solidFill>
                <a:uFill>
                  <a:solidFill>
                    <a:srgbClr val="FFFFFF"/>
                  </a:solidFill>
                </a:uFill>
                <a:latin typeface="Arial"/>
                <a:ea typeface="DejaVu Sans"/>
              </a:rPr>
              <a:t>Faire : Fichier &gt; Enregistrer sous…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Par défaut le chemin du journal est :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   </a:t>
            </a:r>
            <a:r>
              <a:rPr lang="fr-FR" sz="1300" b="0" strike="noStrike" spc="-1">
                <a:solidFill>
                  <a:srgbClr val="000000"/>
                </a:solidFill>
                <a:uFill>
                  <a:solidFill>
                    <a:srgbClr val="FFFFFF"/>
                  </a:solidFill>
                </a:uFill>
                <a:latin typeface="Arial"/>
                <a:ea typeface="DejaVu Sans"/>
              </a:rPr>
              <a:t>.local/share/Altair/log.html</a:t>
            </a:r>
            <a:r>
              <a:rPr lang="fr-FR" sz="16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Pour effacer les journaux diagnostics, cliquer sur l’icône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dans le dossier utilisateur.</a:t>
            </a:r>
            <a:endParaRPr lang="fr-FR" sz="1800" b="0" strike="noStrike" spc="-1">
              <a:solidFill>
                <a:srgbClr val="000000"/>
              </a:solidFill>
              <a:uFill>
                <a:solidFill>
                  <a:srgbClr val="FFFFFF"/>
                </a:solidFill>
              </a:uFill>
              <a:latin typeface="Arial"/>
            </a:endParaRPr>
          </a:p>
        </p:txBody>
      </p:sp>
      <p:pic>
        <p:nvPicPr>
          <p:cNvPr id="706" name="Image 685"/>
          <p:cNvPicPr/>
          <p:nvPr/>
        </p:nvPicPr>
        <p:blipFill>
          <a:blip r:embed="rId5"/>
          <a:stretch/>
        </p:blipFill>
        <p:spPr>
          <a:xfrm>
            <a:off x="1237320" y="5672160"/>
            <a:ext cx="307440" cy="307440"/>
          </a:xfrm>
          <a:prstGeom prst="rect">
            <a:avLst/>
          </a:prstGeom>
          <a:ln>
            <a:solidFill>
              <a:srgbClr val="3465A4"/>
            </a:solidFill>
          </a:ln>
        </p:spPr>
      </p:pic>
      <p:sp>
        <p:nvSpPr>
          <p:cNvPr id="707" name="CustomShape 5"/>
          <p:cNvSpPr/>
          <p:nvPr/>
        </p:nvSpPr>
        <p:spPr>
          <a:xfrm>
            <a:off x="216000" y="6226560"/>
            <a:ext cx="3311280" cy="37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à gauche de l’onglet Console.</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CustomShape 1"/>
          <p:cNvSpPr/>
          <p:nvPr/>
        </p:nvSpPr>
        <p:spPr>
          <a:xfrm>
            <a:off x="457200" y="274320"/>
            <a:ext cx="8227440" cy="6552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AUTRES ANOMALIES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09" name="CustomShape 2"/>
          <p:cNvSpPr/>
          <p:nvPr/>
        </p:nvSpPr>
        <p:spPr>
          <a:xfrm>
            <a:off x="1089360" y="1072800"/>
            <a:ext cx="6963120" cy="501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Pas d’information sur le Budget ou sur l’Etablissement (optionnel)</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Fichiers corrompus : une partie seulement est lisible. Solution : les nettoyer à la main en respectant les balises.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Discordances entre bulletins dématérialisés et bulletins papiers.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FF0000"/>
                </a:solidFill>
                <a:uFill>
                  <a:solidFill>
                    <a:srgbClr val="FFFFFF"/>
                  </a:solidFill>
                </a:uFill>
                <a:latin typeface="Arial"/>
                <a:ea typeface="Arial"/>
              </a:rPr>
              <a:t>Sur la base de quelle pièce justificative le comptable a-t-il payé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FF0000"/>
                </a:solidFill>
                <a:uFill>
                  <a:solidFill>
                    <a:srgbClr val="FFFFFF"/>
                  </a:solidFill>
                </a:uFill>
                <a:latin typeface="Arial"/>
                <a:ea typeface="Arial"/>
              </a:rPr>
              <a:t>Quelles pièces justificatives ont été déposées au greffe avec les  comptes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10" name="Line 3"/>
          <p:cNvSpPr/>
          <p:nvPr/>
        </p:nvSpPr>
        <p:spPr>
          <a:xfrm>
            <a:off x="504000" y="3492000"/>
            <a:ext cx="360" cy="147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1" name="Line 4"/>
          <p:cNvSpPr/>
          <p:nvPr/>
        </p:nvSpPr>
        <p:spPr>
          <a:xfrm flipH="1">
            <a:off x="792000" y="277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2" name="Line 5"/>
          <p:cNvSpPr/>
          <p:nvPr/>
        </p:nvSpPr>
        <p:spPr>
          <a:xfrm>
            <a:off x="792000" y="2772000"/>
            <a:ext cx="360" cy="129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3" name="Line 6"/>
          <p:cNvSpPr/>
          <p:nvPr/>
        </p:nvSpPr>
        <p:spPr>
          <a:xfrm>
            <a:off x="792000" y="4068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4" name="Line 7"/>
          <p:cNvSpPr/>
          <p:nvPr/>
        </p:nvSpPr>
        <p:spPr>
          <a:xfrm>
            <a:off x="504000" y="349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5" name="Line 8"/>
          <p:cNvSpPr/>
          <p:nvPr/>
        </p:nvSpPr>
        <p:spPr>
          <a:xfrm>
            <a:off x="504000" y="4968000"/>
            <a:ext cx="468000" cy="360"/>
          </a:xfrm>
          <a:prstGeom prst="line">
            <a:avLst/>
          </a:prstGeom>
          <a:ln w="29160">
            <a:solidFill>
              <a:srgbClr val="FF0000"/>
            </a:solidFill>
            <a:round/>
            <a:tailEnd type="triangle" w="med" len="med"/>
          </a:ln>
        </p:spPr>
        <p:style>
          <a:lnRef idx="0">
            <a:scrgbClr r="0" g="0" b="0"/>
          </a:lnRef>
          <a:fillRef idx="0">
            <a:scrgbClr r="0" g="0" b="0"/>
          </a:fillRef>
          <a:effectRef idx="0">
            <a:scrgbClr r="0" g="0" b="0"/>
          </a:effectRef>
          <a:fontRef idx="minor"/>
        </p:style>
      </p:sp>
      <p:sp>
        <p:nvSpPr>
          <p:cNvPr id="716" name="CustomShape 9"/>
          <p:cNvSpPr/>
          <p:nvPr/>
        </p:nvSpPr>
        <p:spPr>
          <a:xfrm>
            <a:off x="8434440" y="6307920"/>
            <a:ext cx="179280" cy="203760"/>
          </a:xfrm>
          <a:prstGeom prst="rect">
            <a:avLst/>
          </a:prstGeom>
          <a:noFill/>
          <a:ln>
            <a:noFill/>
          </a:ln>
        </p:spPr>
        <p:style>
          <a:lnRef idx="0">
            <a:scrgbClr r="0" g="0" b="0"/>
          </a:lnRef>
          <a:fillRef idx="0">
            <a:scrgbClr r="0" g="0" b="0"/>
          </a:fillRef>
          <a:effectRef idx="0">
            <a:scrgbClr r="0" g="0" b="0"/>
          </a:effectRef>
          <a:fontRef idx="minor"/>
        </p:style>
      </p:sp>
      <p:sp>
        <p:nvSpPr>
          <p:cNvPr id="717" name="CustomShape 10"/>
          <p:cNvSpPr/>
          <p:nvPr/>
        </p:nvSpPr>
        <p:spPr>
          <a:xfrm>
            <a:off x="1540440" y="6356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718" name="CustomShape 1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373E227-1D98-45CA-B732-24BAD1BB213A}" type="slidenum">
              <a:rPr lang="fr-FR" sz="900" b="0" strike="noStrike" spc="-1">
                <a:solidFill>
                  <a:srgbClr val="8B8B8B"/>
                </a:solidFill>
                <a:uFill>
                  <a:solidFill>
                    <a:srgbClr val="FFFFFF"/>
                  </a:solidFill>
                </a:uFill>
                <a:latin typeface="Calibri"/>
                <a:ea typeface="DejaVu Sans"/>
              </a:rPr>
              <a:t>32</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 name="Image 1"/>
          <p:cNvPicPr/>
          <p:nvPr/>
        </p:nvPicPr>
        <p:blipFill>
          <a:blip r:embed="rId2"/>
          <a:stretch/>
        </p:blipFill>
        <p:spPr>
          <a:xfrm>
            <a:off x="1763640" y="1699560"/>
            <a:ext cx="7742160" cy="4838400"/>
          </a:xfrm>
          <a:prstGeom prst="rect">
            <a:avLst/>
          </a:prstGeom>
          <a:ln>
            <a:noFill/>
          </a:ln>
        </p:spPr>
      </p:pic>
      <p:sp>
        <p:nvSpPr>
          <p:cNvPr id="727" name="CustomShape 1"/>
          <p:cNvSpPr/>
          <p:nvPr/>
        </p:nvSpPr>
        <p:spPr>
          <a:xfrm>
            <a:off x="120960" y="1953000"/>
            <a:ext cx="8602560" cy="377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560">
              <a:lnSpc>
                <a:spcPct val="100000"/>
              </a:lnSpc>
            </a:pPr>
            <a:endParaRPr lang="fr-FR" sz="1800" b="0" strike="noStrike" spc="-1">
              <a:solidFill>
                <a:srgbClr val="000000"/>
              </a:solidFill>
              <a:uFill>
                <a:solidFill>
                  <a:srgbClr val="FFFFFF"/>
                </a:solidFill>
              </a:uFill>
              <a:latin typeface="Arial"/>
            </a:endParaRPr>
          </a:p>
        </p:txBody>
      </p:sp>
      <p:sp>
        <p:nvSpPr>
          <p:cNvPr id="728" name="CustomShape 2"/>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29" name="CustomShape 3"/>
          <p:cNvSpPr/>
          <p:nvPr/>
        </p:nvSpPr>
        <p:spPr>
          <a:xfrm>
            <a:off x="200880" y="260640"/>
            <a:ext cx="8890560" cy="4068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 	</a:t>
            </a:r>
            <a:r>
              <a:rPr lang="fr-FR" sz="1600" b="0" strike="noStrike" cap="all" spc="-1">
                <a:solidFill>
                  <a:srgbClr val="308087"/>
                </a:solidFill>
                <a:uFill>
                  <a:solidFill>
                    <a:srgbClr val="FFFFFF"/>
                  </a:solidFill>
                </a:uFill>
                <a:latin typeface="Times New Roman"/>
                <a:ea typeface="ヒラギノ角ゴ Pro W3"/>
              </a:rPr>
              <a:t>(</a:t>
            </a:r>
            <a:r>
              <a:rPr lang="fr-FR" sz="1600" b="1" strike="noStrike" spc="-1">
                <a:solidFill>
                  <a:srgbClr val="0070C0"/>
                </a:solidFill>
                <a:uFill>
                  <a:solidFill>
                    <a:srgbClr val="FFFFFF"/>
                  </a:solidFill>
                </a:uFill>
                <a:latin typeface="Times New Roman"/>
                <a:ea typeface="ヒラギノ角ゴ Pro W3"/>
              </a:rPr>
              <a:t>ARA, Bretagne, Occitanie, La Réunion, IdF)</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p:txBody>
      </p:sp>
      <p:sp>
        <p:nvSpPr>
          <p:cNvPr id="730" name="CustomShape 4"/>
          <p:cNvSpPr/>
          <p:nvPr/>
        </p:nvSpPr>
        <p:spPr>
          <a:xfrm>
            <a:off x="536760" y="1052640"/>
            <a:ext cx="7989120" cy="4649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1" strike="noStrike" spc="-1">
                <a:solidFill>
                  <a:srgbClr val="0070C0"/>
                </a:solidFill>
                <a:uFill>
                  <a:solidFill>
                    <a:srgbClr val="FFFFFF"/>
                  </a:solidFill>
                </a:uFill>
                <a:latin typeface="Times New Roman"/>
                <a:ea typeface="ヒラギノ角ゴ Pro W3"/>
              </a:rPr>
              <a:t>Cliquer sur l’icône bleue </a:t>
            </a:r>
            <a:endParaRPr lang="fr-FR" sz="1800" b="0" strike="noStrike" spc="-1">
              <a:solidFill>
                <a:srgbClr val="000000"/>
              </a:solidFill>
              <a:uFill>
                <a:solidFill>
                  <a:srgbClr val="FFFFFF"/>
                </a:solidFill>
              </a:uFill>
              <a:latin typeface="Arial"/>
            </a:endParaRPr>
          </a:p>
        </p:txBody>
      </p:sp>
      <p:sp>
        <p:nvSpPr>
          <p:cNvPr id="731" name="CustomShape 5"/>
          <p:cNvSpPr/>
          <p:nvPr/>
        </p:nvSpPr>
        <p:spPr>
          <a:xfrm>
            <a:off x="3994560" y="1258200"/>
            <a:ext cx="705600" cy="511200"/>
          </a:xfrm>
          <a:custGeom>
            <a:avLst/>
            <a:gdLst/>
            <a:ahLst/>
            <a:cxnLst/>
            <a:rect l="l" t="t" r="r" b="b"/>
            <a:pathLst>
              <a:path w="21600" h="21600">
                <a:moveTo>
                  <a:pt x="0" y="0"/>
                </a:moveTo>
                <a:lnTo>
                  <a:pt x="21600" y="21600"/>
                </a:lnTo>
              </a:path>
            </a:pathLst>
          </a:custGeom>
          <a:noFill/>
          <a:ln w="10080">
            <a:solidFill>
              <a:srgbClr val="2C7F86"/>
            </a:solidFill>
            <a:round/>
            <a:tailEnd type="arrow" w="med" len="med"/>
          </a:ln>
        </p:spPr>
        <p:style>
          <a:lnRef idx="1">
            <a:schemeClr val="accent1"/>
          </a:lnRef>
          <a:fillRef idx="0">
            <a:schemeClr val="accent1"/>
          </a:fillRef>
          <a:effectRef idx="0">
            <a:schemeClr val="accent1"/>
          </a:effectRef>
          <a:fontRef idx="minor"/>
        </p:style>
      </p:sp>
      <p:sp>
        <p:nvSpPr>
          <p:cNvPr id="732"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05040A0-43B5-4377-AD89-7406B7938AFB}" type="slidenum">
              <a:rPr lang="fr-FR" sz="900" b="0" strike="noStrike" spc="-1">
                <a:solidFill>
                  <a:srgbClr val="8B8B8B"/>
                </a:solidFill>
                <a:uFill>
                  <a:solidFill>
                    <a:srgbClr val="FFFFFF"/>
                  </a:solidFill>
                </a:uFill>
                <a:latin typeface="Calibri"/>
                <a:ea typeface="DejaVu Sans"/>
              </a:rPr>
              <a:t>33</a:t>
            </a:fld>
            <a:endParaRPr lang="fr-FR" sz="1800" b="0" strike="noStrike" spc="-1">
              <a:solidFill>
                <a:srgbClr val="000000"/>
              </a:solidFill>
              <a:uFill>
                <a:solidFill>
                  <a:srgbClr val="FFFFFF"/>
                </a:solidFill>
              </a:uFill>
              <a:latin typeface="Arial"/>
            </a:endParaRPr>
          </a:p>
        </p:txBody>
      </p:sp>
      <p:sp>
        <p:nvSpPr>
          <p:cNvPr id="733" name="CustomShape 7"/>
          <p:cNvSpPr/>
          <p:nvPr/>
        </p:nvSpPr>
        <p:spPr>
          <a:xfrm>
            <a:off x="1540440" y="6536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 name="Image 3"/>
          <p:cNvPicPr/>
          <p:nvPr/>
        </p:nvPicPr>
        <p:blipFill>
          <a:blip r:embed="rId2"/>
          <a:stretch/>
        </p:blipFill>
        <p:spPr>
          <a:xfrm>
            <a:off x="1354320" y="1418040"/>
            <a:ext cx="7788600" cy="4867560"/>
          </a:xfrm>
          <a:prstGeom prst="rect">
            <a:avLst/>
          </a:prstGeom>
          <a:ln>
            <a:noFill/>
          </a:ln>
        </p:spPr>
      </p:pic>
      <p:sp>
        <p:nvSpPr>
          <p:cNvPr id="735" name="CustomShape 1"/>
          <p:cNvSpPr/>
          <p:nvPr/>
        </p:nvSpPr>
        <p:spPr>
          <a:xfrm>
            <a:off x="120960" y="1953000"/>
            <a:ext cx="8602560" cy="377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560">
              <a:lnSpc>
                <a:spcPct val="100000"/>
              </a:lnSpc>
            </a:pPr>
            <a:endParaRPr lang="fr-FR" sz="1800" b="0" strike="noStrike" spc="-1">
              <a:solidFill>
                <a:srgbClr val="000000"/>
              </a:solidFill>
              <a:uFill>
                <a:solidFill>
                  <a:srgbClr val="FFFFFF"/>
                </a:solidFill>
              </a:uFill>
              <a:latin typeface="Arial"/>
            </a:endParaRPr>
          </a:p>
        </p:txBody>
      </p:sp>
      <p:sp>
        <p:nvSpPr>
          <p:cNvPr id="736" name="CustomShape 2"/>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37" name="CustomShape 3"/>
          <p:cNvSpPr/>
          <p:nvPr/>
        </p:nvSpPr>
        <p:spPr>
          <a:xfrm>
            <a:off x="120960" y="320400"/>
            <a:ext cx="8890560" cy="5878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a:t>
            </a:r>
            <a:endParaRPr lang="fr-FR" sz="1800" b="0" strike="noStrike" spc="-1">
              <a:solidFill>
                <a:srgbClr val="000000"/>
              </a:solidFill>
              <a:uFill>
                <a:solidFill>
                  <a:srgbClr val="FFFFFF"/>
                </a:solidFill>
              </a:uFill>
              <a:latin typeface="Arial"/>
            </a:endParaRPr>
          </a:p>
        </p:txBody>
      </p:sp>
      <p:sp>
        <p:nvSpPr>
          <p:cNvPr id="738" name="CustomShape 4"/>
          <p:cNvSpPr/>
          <p:nvPr/>
        </p:nvSpPr>
        <p:spPr>
          <a:xfrm>
            <a:off x="575640" y="944640"/>
            <a:ext cx="7989120" cy="4649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600" b="1" strike="noStrike" spc="-1">
                <a:solidFill>
                  <a:srgbClr val="000000"/>
                </a:solidFill>
                <a:uFill>
                  <a:solidFill>
                    <a:srgbClr val="FFFFFF"/>
                  </a:solidFill>
                </a:uFill>
                <a:latin typeface="Times New Roman"/>
                <a:ea typeface="ヒラギノ角ゴ Pro W3"/>
              </a:rPr>
              <a:t>Cliquer sur  Source pour le traitement des données</a:t>
            </a:r>
            <a:r>
              <a:rPr lang="fr-FR" sz="2400" b="1" strike="noStrike" spc="-1">
                <a:solidFill>
                  <a:srgbClr val="000000"/>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39" name="CustomShape 5"/>
          <p:cNvSpPr/>
          <p:nvPr/>
        </p:nvSpPr>
        <p:spPr>
          <a:xfrm>
            <a:off x="4709880" y="1332000"/>
            <a:ext cx="466920" cy="614880"/>
          </a:xfrm>
          <a:custGeom>
            <a:avLst/>
            <a:gdLst/>
            <a:ahLst/>
            <a:cxnLst/>
            <a:rect l="l" t="t" r="r" b="b"/>
            <a:pathLst>
              <a:path w="21600" h="21600">
                <a:moveTo>
                  <a:pt x="0" y="0"/>
                </a:moveTo>
                <a:lnTo>
                  <a:pt x="21600" y="21600"/>
                </a:lnTo>
              </a:path>
            </a:pathLst>
          </a:custGeom>
          <a:noFill/>
          <a:ln w="19080">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740"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0F8F289-0FC2-4608-B377-5219FBE382A0}" type="slidenum">
              <a:rPr lang="fr-FR" sz="900" b="0" strike="noStrike" spc="-1">
                <a:solidFill>
                  <a:srgbClr val="8B8B8B"/>
                </a:solidFill>
                <a:uFill>
                  <a:solidFill>
                    <a:srgbClr val="FFFFFF"/>
                  </a:solidFill>
                </a:uFill>
                <a:latin typeface="Calibri"/>
                <a:ea typeface="DejaVu Sans"/>
              </a:rPr>
              <a:t>34</a:t>
            </a:fld>
            <a:endParaRPr lang="fr-FR" sz="1800" b="0" strike="noStrike" spc="-1">
              <a:solidFill>
                <a:srgbClr val="000000"/>
              </a:solidFill>
              <a:uFill>
                <a:solidFill>
                  <a:srgbClr val="FFFFFF"/>
                </a:solidFill>
              </a:uFill>
              <a:latin typeface="Arial"/>
            </a:endParaRPr>
          </a:p>
        </p:txBody>
      </p:sp>
      <p:sp>
        <p:nvSpPr>
          <p:cNvPr id="741" name="CustomShape 7"/>
          <p:cNvSpPr/>
          <p:nvPr/>
        </p:nvSpPr>
        <p:spPr>
          <a:xfrm>
            <a:off x="1540440" y="6428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CustomShape 1"/>
          <p:cNvSpPr/>
          <p:nvPr/>
        </p:nvSpPr>
        <p:spPr>
          <a:xfrm>
            <a:off x="120960" y="1953000"/>
            <a:ext cx="8602560" cy="377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560">
              <a:lnSpc>
                <a:spcPct val="100000"/>
              </a:lnSpc>
            </a:pPr>
            <a:endParaRPr lang="fr-FR" sz="1800" b="0" strike="noStrike" spc="-1">
              <a:solidFill>
                <a:srgbClr val="000000"/>
              </a:solidFill>
              <a:uFill>
                <a:solidFill>
                  <a:srgbClr val="FFFFFF"/>
                </a:solidFill>
              </a:uFill>
              <a:latin typeface="Arial"/>
            </a:endParaRPr>
          </a:p>
        </p:txBody>
      </p:sp>
      <p:sp>
        <p:nvSpPr>
          <p:cNvPr id="743" name="CustomShape 2"/>
          <p:cNvSpPr/>
          <p:nvPr/>
        </p:nvSpPr>
        <p:spPr>
          <a:xfrm>
            <a:off x="1332000" y="6321600"/>
            <a:ext cx="6477480" cy="176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744" name="CustomShape 3"/>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45" name="CustomShape 4"/>
          <p:cNvSpPr/>
          <p:nvPr/>
        </p:nvSpPr>
        <p:spPr>
          <a:xfrm>
            <a:off x="199080" y="332640"/>
            <a:ext cx="8582760" cy="645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46" name="CustomShape 5"/>
          <p:cNvSpPr/>
          <p:nvPr/>
        </p:nvSpPr>
        <p:spPr>
          <a:xfrm>
            <a:off x="611640" y="1052640"/>
            <a:ext cx="7989120" cy="4649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400" b="1" strike="noStrike" spc="-1">
                <a:solidFill>
                  <a:srgbClr val="000000"/>
                </a:solidFill>
                <a:uFill>
                  <a:solidFill>
                    <a:srgbClr val="FFFFFF"/>
                  </a:solidFill>
                </a:uFill>
                <a:latin typeface="Times New Roman"/>
                <a:ea typeface="ヒラギノ角ゴ Pro W3"/>
              </a:rPr>
              <a:t>Le rapport Altaïr est créé aux formats .pdf, .docx ou .odt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47"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AF9FC61-D239-4089-B950-9A15AEB00368}" type="slidenum">
              <a:rPr lang="fr-FR" sz="900" b="0" strike="noStrike" spc="-1">
                <a:solidFill>
                  <a:srgbClr val="8B8B8B"/>
                </a:solidFill>
                <a:uFill>
                  <a:solidFill>
                    <a:srgbClr val="FFFFFF"/>
                  </a:solidFill>
                </a:uFill>
                <a:latin typeface="Calibri"/>
                <a:ea typeface="DejaVu Sans"/>
              </a:rPr>
              <a:t>35</a:t>
            </a:fld>
            <a:endParaRPr lang="fr-FR" sz="1800" b="0" strike="noStrike" spc="-1">
              <a:solidFill>
                <a:srgbClr val="000000"/>
              </a:solidFill>
              <a:uFill>
                <a:solidFill>
                  <a:srgbClr val="FFFFFF"/>
                </a:solidFill>
              </a:uFill>
              <a:latin typeface="Arial"/>
            </a:endParaRPr>
          </a:p>
        </p:txBody>
      </p:sp>
      <p:sp>
        <p:nvSpPr>
          <p:cNvPr id="748" name="CustomShape 7"/>
          <p:cNvSpPr/>
          <p:nvPr/>
        </p:nvSpPr>
        <p:spPr>
          <a:xfrm>
            <a:off x="3029040" y="6356520"/>
            <a:ext cx="3085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  7-8-9 mars 2017</a:t>
            </a:r>
            <a:endParaRPr lang="fr-FR" sz="1800" b="0" strike="noStrike" spc="-1">
              <a:solidFill>
                <a:srgbClr val="000000"/>
              </a:solidFill>
              <a:uFill>
                <a:solidFill>
                  <a:srgbClr val="FFFFFF"/>
                </a:solidFill>
              </a:uFill>
              <a:latin typeface="Arial"/>
            </a:endParaRPr>
          </a:p>
        </p:txBody>
      </p:sp>
      <p:pic>
        <p:nvPicPr>
          <p:cNvPr id="749" name="Image 1"/>
          <p:cNvPicPr/>
          <p:nvPr/>
        </p:nvPicPr>
        <p:blipFill>
          <a:blip r:embed="rId2"/>
          <a:stretch/>
        </p:blipFill>
        <p:spPr>
          <a:xfrm>
            <a:off x="2044440" y="1319400"/>
            <a:ext cx="6634800" cy="5537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Espace réservé du contenu 3"/>
          <p:cNvPicPr/>
          <p:nvPr/>
        </p:nvPicPr>
        <p:blipFill>
          <a:blip r:embed="rId2"/>
          <a:srcRect l="3095" t="3602" r="3731"/>
          <a:stretch/>
        </p:blipFill>
        <p:spPr>
          <a:xfrm>
            <a:off x="433800" y="1268640"/>
            <a:ext cx="8406000" cy="4890960"/>
          </a:xfrm>
          <a:prstGeom prst="rect">
            <a:avLst/>
          </a:prstGeom>
          <a:ln>
            <a:noFill/>
          </a:ln>
        </p:spPr>
      </p:pic>
      <p:sp>
        <p:nvSpPr>
          <p:cNvPr id="751" name="CustomShape 1"/>
          <p:cNvSpPr/>
          <p:nvPr/>
        </p:nvSpPr>
        <p:spPr>
          <a:xfrm>
            <a:off x="771120" y="5445360"/>
            <a:ext cx="1509480" cy="4294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52" name="CustomShape 2"/>
          <p:cNvSpPr/>
          <p:nvPr/>
        </p:nvSpPr>
        <p:spPr>
          <a:xfrm flipV="1">
            <a:off x="2283480" y="3210840"/>
            <a:ext cx="2862000" cy="222984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53" name="CustomShape 3"/>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54" name="CustomShape 4"/>
          <p:cNvSpPr/>
          <p:nvPr/>
        </p:nvSpPr>
        <p:spPr>
          <a:xfrm>
            <a:off x="602280" y="332640"/>
            <a:ext cx="8062200" cy="609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RAPPORT D’ANALYSE DES DONNéES</a:t>
            </a:r>
            <a:endParaRPr lang="fr-FR" sz="1800" b="0" strike="noStrike" spc="-1">
              <a:solidFill>
                <a:srgbClr val="000000"/>
              </a:solidFill>
              <a:uFill>
                <a:solidFill>
                  <a:srgbClr val="FFFFFF"/>
                </a:solidFill>
              </a:uFill>
              <a:latin typeface="Arial"/>
            </a:endParaRPr>
          </a:p>
        </p:txBody>
      </p:sp>
      <p:sp>
        <p:nvSpPr>
          <p:cNvPr id="755"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99F023C-9DF5-4B88-BA16-C8FA9570D246}" type="slidenum">
              <a:rPr lang="fr-FR" sz="900" b="0" strike="noStrike" spc="-1">
                <a:solidFill>
                  <a:srgbClr val="8B8B8B"/>
                </a:solidFill>
                <a:uFill>
                  <a:solidFill>
                    <a:srgbClr val="FFFFFF"/>
                  </a:solidFill>
                </a:uFill>
                <a:latin typeface="Calibri"/>
                <a:ea typeface="DejaVu Sans"/>
              </a:rPr>
              <a:t>36</a:t>
            </a:fld>
            <a:endParaRPr lang="fr-FR" sz="1800" b="0" strike="noStrike" spc="-1">
              <a:solidFill>
                <a:srgbClr val="000000"/>
              </a:solidFill>
              <a:uFill>
                <a:solidFill>
                  <a:srgbClr val="FFFFFF"/>
                </a:solidFill>
              </a:uFill>
              <a:latin typeface="Arial"/>
            </a:endParaRPr>
          </a:p>
        </p:txBody>
      </p:sp>
      <p:sp>
        <p:nvSpPr>
          <p:cNvPr id="756" name="CustomShape 6"/>
          <p:cNvSpPr/>
          <p:nvPr/>
        </p:nvSpPr>
        <p:spPr>
          <a:xfrm>
            <a:off x="1540440" y="6464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 name="Espace réservé du contenu 3"/>
          <p:cNvPicPr/>
          <p:nvPr/>
        </p:nvPicPr>
        <p:blipFill>
          <a:blip r:embed="rId2"/>
          <a:srcRect l="2805" t="3744" r="2013"/>
          <a:stretch/>
        </p:blipFill>
        <p:spPr>
          <a:xfrm>
            <a:off x="412560" y="1321200"/>
            <a:ext cx="8630280" cy="4908240"/>
          </a:xfrm>
          <a:prstGeom prst="rect">
            <a:avLst/>
          </a:prstGeom>
          <a:ln>
            <a:noFill/>
          </a:ln>
        </p:spPr>
      </p:pic>
      <p:sp>
        <p:nvSpPr>
          <p:cNvPr id="758" name="CustomShape 1"/>
          <p:cNvSpPr/>
          <p:nvPr/>
        </p:nvSpPr>
        <p:spPr>
          <a:xfrm flipV="1">
            <a:off x="3348000" y="2598120"/>
            <a:ext cx="2301840" cy="24948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59" name="CustomShape 2"/>
          <p:cNvSpPr/>
          <p:nvPr/>
        </p:nvSpPr>
        <p:spPr>
          <a:xfrm flipV="1">
            <a:off x="3348000" y="2724120"/>
            <a:ext cx="285480" cy="12348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60" name="CustomShape 3"/>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61" name="CustomShape 4"/>
          <p:cNvSpPr/>
          <p:nvPr/>
        </p:nvSpPr>
        <p:spPr>
          <a:xfrm>
            <a:off x="608760" y="303840"/>
            <a:ext cx="8062200" cy="609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Tests statutaires et réglementaires</a:t>
            </a:r>
            <a:endParaRPr lang="fr-FR" sz="1800" b="0" strike="noStrike" spc="-1">
              <a:solidFill>
                <a:srgbClr val="000000"/>
              </a:solidFill>
              <a:uFill>
                <a:solidFill>
                  <a:srgbClr val="FFFFFF"/>
                </a:solidFill>
              </a:uFill>
              <a:latin typeface="Arial"/>
            </a:endParaRPr>
          </a:p>
        </p:txBody>
      </p:sp>
      <p:sp>
        <p:nvSpPr>
          <p:cNvPr id="762"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CB5EC53-A1FF-4BB6-AC83-F391B52998B0}" type="slidenum">
              <a:rPr lang="fr-FR" sz="900" b="0" strike="noStrike" spc="-1">
                <a:solidFill>
                  <a:srgbClr val="8B8B8B"/>
                </a:solidFill>
                <a:uFill>
                  <a:solidFill>
                    <a:srgbClr val="FFFFFF"/>
                  </a:solidFill>
                </a:uFill>
                <a:latin typeface="Calibri"/>
                <a:ea typeface="DejaVu Sans"/>
              </a:rPr>
              <a:t>37</a:t>
            </a:fld>
            <a:endParaRPr lang="fr-FR" sz="1800" b="0" strike="noStrike" spc="-1">
              <a:solidFill>
                <a:srgbClr val="000000"/>
              </a:solidFill>
              <a:uFill>
                <a:solidFill>
                  <a:srgbClr val="FFFFFF"/>
                </a:solidFill>
              </a:uFill>
              <a:latin typeface="Arial"/>
            </a:endParaRPr>
          </a:p>
        </p:txBody>
      </p:sp>
      <p:sp>
        <p:nvSpPr>
          <p:cNvPr id="763" name="CustomShape 6"/>
          <p:cNvSpPr/>
          <p:nvPr/>
        </p:nvSpPr>
        <p:spPr>
          <a:xfrm>
            <a:off x="1540440" y="6500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6901333-E380-49FB-A2AF-C6B5FE454CBB}" type="slidenum">
              <a:rPr lang="fr-FR" sz="900" b="0" strike="noStrike" spc="-1">
                <a:solidFill>
                  <a:srgbClr val="8B8B8B"/>
                </a:solidFill>
                <a:uFill>
                  <a:solidFill>
                    <a:srgbClr val="FFFFFF"/>
                  </a:solidFill>
                </a:uFill>
                <a:latin typeface="Calibri"/>
                <a:ea typeface="DejaVu Sans"/>
              </a:rPr>
              <a:t>38</a:t>
            </a:fld>
            <a:endParaRPr lang="fr-FR" sz="1800" b="0" strike="noStrike" spc="-1">
              <a:solidFill>
                <a:srgbClr val="000000"/>
              </a:solidFill>
              <a:uFill>
                <a:solidFill>
                  <a:srgbClr val="FFFFFF"/>
                </a:solidFill>
              </a:uFill>
              <a:latin typeface="Arial"/>
            </a:endParaRPr>
          </a:p>
        </p:txBody>
      </p:sp>
      <p:sp>
        <p:nvSpPr>
          <p:cNvPr id="765" name="CustomShape 2"/>
          <p:cNvSpPr/>
          <p:nvPr/>
        </p:nvSpPr>
        <p:spPr>
          <a:xfrm>
            <a:off x="602280" y="332640"/>
            <a:ext cx="8062200" cy="609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spc="-1">
                <a:solidFill>
                  <a:srgbClr val="000000"/>
                </a:solidFill>
                <a:uFill>
                  <a:solidFill>
                    <a:srgbClr val="FFFFFF"/>
                  </a:solidFill>
                </a:uFill>
                <a:latin typeface="Arial"/>
                <a:ea typeface="ヒラギノ角ゴ Pro W3"/>
              </a:rPr>
              <a:t>Merci pour votre attention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66" name="CustomShape 3"/>
          <p:cNvSpPr/>
          <p:nvPr/>
        </p:nvSpPr>
        <p:spPr>
          <a:xfrm>
            <a:off x="481320" y="2101680"/>
            <a:ext cx="81831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67" name="CustomShape 4"/>
          <p:cNvSpPr/>
          <p:nvPr/>
        </p:nvSpPr>
        <p:spPr>
          <a:xfrm>
            <a:off x="697680" y="1998360"/>
            <a:ext cx="8062200" cy="10252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spc="-1">
                <a:solidFill>
                  <a:srgbClr val="000000"/>
                </a:solidFill>
                <a:uFill>
                  <a:solidFill>
                    <a:srgbClr val="FFFFFF"/>
                  </a:solidFill>
                </a:uFill>
                <a:latin typeface="Arial"/>
                <a:ea typeface="ヒラギノ角ゴ Pro W3"/>
              </a:rPr>
              <a:t>Questions</a:t>
            </a:r>
            <a:endParaRPr lang="fr-FR" sz="1800" b="0" strike="noStrike" spc="-1">
              <a:solidFill>
                <a:srgbClr val="000000"/>
              </a:solidFill>
              <a:uFill>
                <a:solidFill>
                  <a:srgbClr val="FFFFFF"/>
                </a:solidFill>
              </a:uFill>
              <a:latin typeface="Arial"/>
            </a:endParaRPr>
          </a:p>
          <a:p>
            <a:pPr algn="ctr">
              <a:lnSpc>
                <a:spcPct val="100000"/>
              </a:lnSpc>
            </a:pPr>
            <a:r>
              <a:rPr lang="fr-FR" sz="1800" b="0" strike="noStrike" spc="-1">
                <a:solidFill>
                  <a:srgbClr val="000000"/>
                </a:solidFill>
                <a:uFill>
                  <a:solidFill>
                    <a:srgbClr val="FFFFFF"/>
                  </a:solidFill>
                </a:uFill>
                <a:latin typeface="Arial"/>
                <a:ea typeface="ヒラギノ角ゴ Pro W3"/>
              </a:rPr>
              <a:t>Formation à l’outil</a:t>
            </a:r>
            <a:endParaRPr lang="fr-FR" sz="1800" b="0" strike="noStrike" spc="-1">
              <a:solidFill>
                <a:srgbClr val="000000"/>
              </a:solidFill>
              <a:uFill>
                <a:solidFill>
                  <a:srgbClr val="FFFFFF"/>
                </a:solidFill>
              </a:uFill>
              <a:latin typeface="Arial"/>
            </a:endParaRPr>
          </a:p>
        </p:txBody>
      </p:sp>
      <p:sp>
        <p:nvSpPr>
          <p:cNvPr id="768" name="CustomShape 5"/>
          <p:cNvSpPr/>
          <p:nvPr/>
        </p:nvSpPr>
        <p:spPr>
          <a:xfrm>
            <a:off x="1540440" y="6464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sp>
      <p:sp>
        <p:nvSpPr>
          <p:cNvPr id="183" name="CustomShape 2"/>
          <p:cNvSpPr/>
          <p:nvPr/>
        </p:nvSpPr>
        <p:spPr>
          <a:xfrm>
            <a:off x="6553080" y="635652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8619217-84AB-4F9D-97B9-08488417767F}" type="slidenum">
              <a:rPr lang="fr-FR" sz="1200" b="0" strike="noStrike" spc="-1">
                <a:solidFill>
                  <a:srgbClr val="8B8B8B"/>
                </a:solidFill>
                <a:uFill>
                  <a:solidFill>
                    <a:srgbClr val="FFFFFF"/>
                  </a:solidFill>
                </a:uFill>
                <a:latin typeface="Calibri"/>
                <a:ea typeface="DejaVu Sans"/>
              </a:rPr>
              <a:t>4</a:t>
            </a:fld>
            <a:endParaRPr lang="fr-FR" sz="1800" b="0" strike="noStrike" spc="-1">
              <a:solidFill>
                <a:srgbClr val="000000"/>
              </a:solidFill>
              <a:uFill>
                <a:solidFill>
                  <a:srgbClr val="FFFFFF"/>
                </a:solidFill>
              </a:uFill>
              <a:latin typeface="Arial"/>
            </a:endParaRPr>
          </a:p>
        </p:txBody>
      </p:sp>
      <p:sp>
        <p:nvSpPr>
          <p:cNvPr id="184" name="CustomShape 3"/>
          <p:cNvSpPr/>
          <p:nvPr/>
        </p:nvSpPr>
        <p:spPr>
          <a:xfrm>
            <a:off x="163800" y="1700640"/>
            <a:ext cx="3915360" cy="145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Pour éteindre le PC, cliquer sur le menu K, entouré en bleu,</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puis sur </a:t>
            </a:r>
            <a:r>
              <a:rPr lang="fr-FR" sz="1800" b="1" strike="noStrike" spc="-1">
                <a:solidFill>
                  <a:srgbClr val="000000"/>
                </a:solidFill>
                <a:uFill>
                  <a:solidFill>
                    <a:srgbClr val="FFFFFF"/>
                  </a:solidFill>
                </a:uFill>
                <a:latin typeface="Calibri"/>
                <a:ea typeface="DejaVu Sans"/>
              </a:rPr>
              <a:t>Quitter,</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puis sur </a:t>
            </a:r>
            <a:r>
              <a:rPr lang="fr-FR" sz="1600" b="1" strike="noStrike" spc="-1">
                <a:solidFill>
                  <a:srgbClr val="000000"/>
                </a:solidFill>
                <a:uFill>
                  <a:solidFill>
                    <a:srgbClr val="FFFFFF"/>
                  </a:solidFill>
                </a:uFill>
                <a:latin typeface="Calibri"/>
                <a:ea typeface="DejaVu Sans"/>
              </a:rPr>
              <a:t>É</a:t>
            </a:r>
            <a:r>
              <a:rPr lang="fr-FR" sz="1800" b="1" strike="noStrike" spc="-1">
                <a:solidFill>
                  <a:srgbClr val="000000"/>
                </a:solidFill>
                <a:uFill>
                  <a:solidFill>
                    <a:srgbClr val="FFFFFF"/>
                  </a:solidFill>
                </a:uFill>
                <a:latin typeface="Calibri"/>
                <a:ea typeface="DejaVu Sans"/>
              </a:rPr>
              <a:t>teindre.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185" name="Picture 2"/>
          <p:cNvPicPr/>
          <p:nvPr/>
        </p:nvPicPr>
        <p:blipFill>
          <a:blip r:embed="rId2"/>
          <a:srcRect l="-1924" t="67034" r="71758"/>
          <a:stretch/>
        </p:blipFill>
        <p:spPr>
          <a:xfrm>
            <a:off x="3832920" y="67320"/>
            <a:ext cx="5310000" cy="3611520"/>
          </a:xfrm>
          <a:prstGeom prst="rect">
            <a:avLst/>
          </a:prstGeom>
          <a:ln>
            <a:noFill/>
          </a:ln>
        </p:spPr>
      </p:pic>
      <p:sp>
        <p:nvSpPr>
          <p:cNvPr id="186" name="CustomShape 4"/>
          <p:cNvSpPr/>
          <p:nvPr/>
        </p:nvSpPr>
        <p:spPr>
          <a:xfrm>
            <a:off x="3630960" y="3048480"/>
            <a:ext cx="1269360" cy="6303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250200" y="4385880"/>
            <a:ext cx="4998600" cy="1749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Calibri"/>
                <a:ea typeface="DejaVu Sans"/>
              </a:rPr>
              <a:t>Puis confirmer en cliquant </a:t>
            </a:r>
            <a:r>
              <a:rPr lang="fr-FR" sz="1800" b="0" strike="noStrike" spc="-1" dirty="0" smtClean="0">
                <a:solidFill>
                  <a:srgbClr val="000000"/>
                </a:solidFill>
                <a:uFill>
                  <a:solidFill>
                    <a:srgbClr val="FFFFFF"/>
                  </a:solidFill>
                </a:uFill>
                <a:latin typeface="Calibri"/>
                <a:ea typeface="DejaVu Sans"/>
              </a:rPr>
              <a:t>sur </a:t>
            </a:r>
            <a:r>
              <a:rPr lang="fr-FR" sz="1800" b="1" strike="noStrike" spc="-1" dirty="0" smtClean="0">
                <a:solidFill>
                  <a:srgbClr val="000000"/>
                </a:solidFill>
                <a:uFill>
                  <a:solidFill>
                    <a:srgbClr val="FFFFFF"/>
                  </a:solidFill>
                </a:uFill>
                <a:latin typeface="Calibri"/>
                <a:ea typeface="DejaVu Sans"/>
              </a:rPr>
              <a:t>Eteindre</a:t>
            </a:r>
            <a:r>
              <a:rPr lang="fr-FR" sz="1800" b="0" strike="noStrike" spc="-1" dirty="0" smtClean="0">
                <a:solidFill>
                  <a:srgbClr val="000000"/>
                </a:solidFill>
                <a:uFill>
                  <a:solidFill>
                    <a:srgbClr val="FFFFFF"/>
                  </a:solidFill>
                </a:uFill>
                <a:latin typeface="Calibri"/>
                <a:ea typeface="DejaVu Sans"/>
              </a:rPr>
              <a:t>.</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Calibri"/>
                <a:ea typeface="DejaVu Sans"/>
              </a:rPr>
              <a:t>A l’arrêt, retirer la clé, qui peut être utilisée sur PC Windows.</a:t>
            </a:r>
            <a:endParaRPr lang="fr-FR" sz="1800" b="0" strike="noStrike" spc="-1" dirty="0">
              <a:solidFill>
                <a:srgbClr val="000000"/>
              </a:solidFill>
              <a:uFill>
                <a:solidFill>
                  <a:srgbClr val="FFFFFF"/>
                </a:solidFill>
              </a:uFill>
              <a:latin typeface="Arial"/>
            </a:endParaRPr>
          </a:p>
        </p:txBody>
      </p:sp>
      <p:sp>
        <p:nvSpPr>
          <p:cNvPr id="188" name="CustomShape 6"/>
          <p:cNvSpPr/>
          <p:nvPr/>
        </p:nvSpPr>
        <p:spPr>
          <a:xfrm>
            <a:off x="1800" y="337320"/>
            <a:ext cx="383076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éteindre le pc</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191" name="CustomShape 8"/>
          <p:cNvSpPr/>
          <p:nvPr/>
        </p:nvSpPr>
        <p:spPr>
          <a:xfrm>
            <a:off x="284040" y="644112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797459A-260C-4D76-8F67-B32C6962F7A1}" type="slidenum">
              <a:rPr lang="fr-FR" sz="900" b="0" strike="noStrike" spc="-1">
                <a:solidFill>
                  <a:srgbClr val="8B8B8B"/>
                </a:solidFill>
                <a:uFill>
                  <a:solidFill>
                    <a:srgbClr val="FFFFFF"/>
                  </a:solidFill>
                </a:uFill>
                <a:latin typeface="Calibri"/>
                <a:ea typeface="DejaVu Sans"/>
              </a:rPr>
              <a:t>5</a:t>
            </a:fld>
            <a:endParaRPr lang="fr-FR" sz="1800" b="0" strike="noStrike" spc="-1">
              <a:solidFill>
                <a:srgbClr val="000000"/>
              </a:solidFill>
              <a:uFill>
                <a:solidFill>
                  <a:srgbClr val="FFFFFF"/>
                </a:solidFill>
              </a:uFill>
              <a:latin typeface="Arial"/>
            </a:endParaRPr>
          </a:p>
        </p:txBody>
      </p:sp>
      <p:sp>
        <p:nvSpPr>
          <p:cNvPr id="193" name="CustomShape 2"/>
          <p:cNvSpPr/>
          <p:nvPr/>
        </p:nvSpPr>
        <p:spPr>
          <a:xfrm>
            <a:off x="126360" y="273456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PRéSENTATION GéNéRALE DE L’INTERFACE</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576000" y="937080"/>
            <a:ext cx="7988760" cy="716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p:txBody>
      </p:sp>
      <p:sp>
        <p:nvSpPr>
          <p:cNvPr id="195" name="CustomShape 2"/>
          <p:cNvSpPr/>
          <p:nvPr/>
        </p:nvSpPr>
        <p:spPr>
          <a:xfrm>
            <a:off x="576360" y="2214720"/>
            <a:ext cx="7988760" cy="391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0200">
              <a:lnSpc>
                <a:spcPct val="100000"/>
              </a:lnSpc>
            </a:pPr>
            <a:r>
              <a:rPr lang="fr-FR" sz="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196"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pic>
        <p:nvPicPr>
          <p:cNvPr id="197" name="Image 228"/>
          <p:cNvPicPr/>
          <p:nvPr/>
        </p:nvPicPr>
        <p:blipFill>
          <a:blip r:embed="rId2"/>
          <a:srcRect l="14017" r="65856"/>
          <a:stretch/>
        </p:blipFill>
        <p:spPr>
          <a:xfrm>
            <a:off x="2160000" y="1569960"/>
            <a:ext cx="1581120" cy="4177440"/>
          </a:xfrm>
          <a:prstGeom prst="rect">
            <a:avLst/>
          </a:prstGeom>
          <a:ln>
            <a:noFill/>
          </a:ln>
        </p:spPr>
      </p:pic>
      <p:sp>
        <p:nvSpPr>
          <p:cNvPr id="198" name="CustomShape 4"/>
          <p:cNvSpPr/>
          <p:nvPr/>
        </p:nvSpPr>
        <p:spPr>
          <a:xfrm>
            <a:off x="6120000" y="4536000"/>
            <a:ext cx="2733480" cy="85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FF0066"/>
                </a:solidFill>
                <a:uFill>
                  <a:solidFill>
                    <a:srgbClr val="FFFFFF"/>
                  </a:solidFill>
                </a:uFill>
                <a:latin typeface="Arial"/>
                <a:ea typeface="DejaVu Sans"/>
              </a:rPr>
              <a:t>GESTIONNAIRE D’ÉCHANGE DE DONNÉES</a:t>
            </a:r>
            <a:endParaRPr lang="fr-FR" sz="1800" b="0" strike="noStrike" spc="-1">
              <a:solidFill>
                <a:srgbClr val="000000"/>
              </a:solidFill>
              <a:uFill>
                <a:solidFill>
                  <a:srgbClr val="FFFFFF"/>
                </a:solidFill>
              </a:uFill>
              <a:latin typeface="Arial"/>
            </a:endParaRPr>
          </a:p>
        </p:txBody>
      </p:sp>
      <p:sp>
        <p:nvSpPr>
          <p:cNvPr id="199" name="Line 5"/>
          <p:cNvSpPr/>
          <p:nvPr/>
        </p:nvSpPr>
        <p:spPr>
          <a:xfrm flipH="1">
            <a:off x="3744000" y="4824000"/>
            <a:ext cx="2376000" cy="360"/>
          </a:xfrm>
          <a:prstGeom prst="line">
            <a:avLst/>
          </a:prstGeom>
          <a:ln>
            <a:solidFill>
              <a:srgbClr val="FF0066"/>
            </a:solidFill>
            <a:tailEnd type="triangle" w="med" len="med"/>
          </a:ln>
        </p:spPr>
        <p:style>
          <a:lnRef idx="0">
            <a:scrgbClr r="0" g="0" b="0"/>
          </a:lnRef>
          <a:fillRef idx="0">
            <a:scrgbClr r="0" g="0" b="0"/>
          </a:fillRef>
          <a:effectRef idx="0">
            <a:scrgbClr r="0" g="0" b="0"/>
          </a:effectRef>
          <a:fontRef idx="minor"/>
        </p:style>
      </p:sp>
      <p:sp>
        <p:nvSpPr>
          <p:cNvPr id="200" name="CustomShape 6"/>
          <p:cNvSpPr/>
          <p:nvPr/>
        </p:nvSpPr>
        <p:spPr>
          <a:xfrm>
            <a:off x="6048000" y="2448000"/>
            <a:ext cx="1869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FF"/>
                </a:solidFill>
                <a:uFill>
                  <a:solidFill>
                    <a:srgbClr val="FFFFFF"/>
                  </a:solidFill>
                </a:uFill>
                <a:latin typeface="Arial"/>
                <a:ea typeface="DejaVu Sans"/>
              </a:rPr>
              <a:t>Logiciel Altaïr</a:t>
            </a:r>
            <a:endParaRPr lang="fr-FR" sz="1800" b="0" strike="noStrike" spc="-1">
              <a:solidFill>
                <a:srgbClr val="000000"/>
              </a:solidFill>
              <a:uFill>
                <a:solidFill>
                  <a:srgbClr val="FFFFFF"/>
                </a:solidFill>
              </a:uFill>
              <a:latin typeface="Arial"/>
            </a:endParaRPr>
          </a:p>
        </p:txBody>
      </p:sp>
      <p:sp>
        <p:nvSpPr>
          <p:cNvPr id="201" name="Line 7"/>
          <p:cNvSpPr/>
          <p:nvPr/>
        </p:nvSpPr>
        <p:spPr>
          <a:xfrm flipH="1">
            <a:off x="3888000" y="2664000"/>
            <a:ext cx="2160000" cy="360"/>
          </a:xfrm>
          <a:prstGeom prst="line">
            <a:avLst/>
          </a:prstGeom>
          <a:ln>
            <a:solidFill>
              <a:srgbClr val="0000FF"/>
            </a:solidFill>
            <a:tailEnd type="triangle" w="med" len="med"/>
          </a:ln>
        </p:spPr>
        <p:style>
          <a:lnRef idx="0">
            <a:scrgbClr r="0" g="0" b="0"/>
          </a:lnRef>
          <a:fillRef idx="0">
            <a:scrgbClr r="0" g="0" b="0"/>
          </a:fillRef>
          <a:effectRef idx="0">
            <a:scrgbClr r="0" g="0" b="0"/>
          </a:effectRef>
          <a:fontRef idx="minor"/>
        </p:style>
      </p:sp>
      <p:sp>
        <p:nvSpPr>
          <p:cNvPr id="202" name="CustomShape 8"/>
          <p:cNvSpPr/>
          <p:nvPr/>
        </p:nvSpPr>
        <p:spPr>
          <a:xfrm>
            <a:off x="7200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L’application et le gestionnaire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d’échange de données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203"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3E5B557-BF81-4AC9-B082-F6E009A9FDB9}" type="slidenum">
              <a:rPr lang="fr-FR" sz="900" b="0" strike="noStrike" spc="-1">
                <a:solidFill>
                  <a:srgbClr val="8B8B8B"/>
                </a:solidFill>
                <a:uFill>
                  <a:solidFill>
                    <a:srgbClr val="FFFFFF"/>
                  </a:solidFill>
                </a:uFill>
                <a:latin typeface="Calibri"/>
                <a:ea typeface="DejaVu Sans"/>
              </a:rPr>
              <a:t>6</a:t>
            </a:fld>
            <a:endParaRPr lang="fr-FR" sz="1800" b="0" strike="noStrike" spc="-1">
              <a:solidFill>
                <a:srgbClr val="000000"/>
              </a:solidFill>
              <a:uFill>
                <a:solidFill>
                  <a:srgbClr val="FFFFFF"/>
                </a:solidFill>
              </a:uFill>
              <a:latin typeface="Arial"/>
            </a:endParaRPr>
          </a:p>
        </p:txBody>
      </p:sp>
      <p:sp>
        <p:nvSpPr>
          <p:cNvPr id="204" name="CustomShape 10"/>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286" name="CustomShape 2"/>
          <p:cNvSpPr/>
          <p:nvPr/>
        </p:nvSpPr>
        <p:spPr>
          <a:xfrm>
            <a:off x="1543680" y="636192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287"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288" name="CustomShape 4"/>
          <p:cNvSpPr/>
          <p:nvPr/>
        </p:nvSpPr>
        <p:spPr>
          <a:xfrm>
            <a:off x="144000" y="1152000"/>
            <a:ext cx="8890200" cy="4929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Times New Roman"/>
                <a:ea typeface="ヒラギノ角ゴ Pro W3"/>
              </a:rPr>
              <a:t>	</a:t>
            </a:r>
            <a:r>
              <a:rPr lang="fr-FR" sz="2000" b="0" strike="noStrike" spc="-1" dirty="0">
                <a:solidFill>
                  <a:srgbClr val="0000CC"/>
                </a:solidFill>
                <a:uFill>
                  <a:solidFill>
                    <a:srgbClr val="FFFFFF"/>
                  </a:solidFill>
                </a:uFill>
                <a:latin typeface="Arial"/>
                <a:ea typeface="DejaVu Sans"/>
              </a:rPr>
              <a:t>1. Ouvrir le gestionnaire d’échange de données du poste dédié.</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2000" b="0" strike="noStrike" spc="-1" dirty="0">
                <a:solidFill>
                  <a:srgbClr val="0000CC"/>
                </a:solidFill>
                <a:uFill>
                  <a:solidFill>
                    <a:srgbClr val="FFFFFF"/>
                  </a:solidFill>
                </a:uFill>
                <a:latin typeface="Arial"/>
                <a:ea typeface="DejaVu Sans"/>
              </a:rPr>
              <a:t>	2. Cliquer sur « CLE  USB3 ». Les données de paye ont été 	préalablement copiées sur la clé </a:t>
            </a:r>
            <a:r>
              <a:rPr lang="fr-FR" sz="2000" b="0" strike="noStrike" spc="-1" dirty="0" smtClean="0">
                <a:solidFill>
                  <a:srgbClr val="0000CC"/>
                </a:solidFill>
                <a:uFill>
                  <a:solidFill>
                    <a:srgbClr val="FFFFFF"/>
                  </a:solidFill>
                </a:uFill>
                <a:latin typeface="Arial"/>
                <a:ea typeface="DejaVu Sans"/>
              </a:rPr>
              <a:t>USB sur le poste Windows.</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pic>
        <p:nvPicPr>
          <p:cNvPr id="289" name="Image 239"/>
          <p:cNvPicPr/>
          <p:nvPr/>
        </p:nvPicPr>
        <p:blipFill>
          <a:blip r:embed="rId2"/>
          <a:stretch/>
        </p:blipFill>
        <p:spPr>
          <a:xfrm>
            <a:off x="1414080" y="3020760"/>
            <a:ext cx="6015960" cy="2339640"/>
          </a:xfrm>
          <a:prstGeom prst="rect">
            <a:avLst/>
          </a:prstGeom>
          <a:ln>
            <a:noFill/>
          </a:ln>
        </p:spPr>
      </p:pic>
      <p:sp>
        <p:nvSpPr>
          <p:cNvPr id="290" name="CustomShape 5"/>
          <p:cNvSpPr/>
          <p:nvPr/>
        </p:nvSpPr>
        <p:spPr>
          <a:xfrm>
            <a:off x="1547640" y="6039000"/>
            <a:ext cx="5835600" cy="4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fr-FR" sz="1800" b="0" strike="noStrike" spc="-1">
                <a:solidFill>
                  <a:srgbClr val="FFFFFF"/>
                </a:solidFill>
                <a:uFill>
                  <a:solidFill>
                    <a:srgbClr val="FFFFFF"/>
                  </a:solidFill>
                </a:uFill>
                <a:latin typeface="Arial"/>
                <a:ea typeface="ヒラギノ角ゴ Pro W3"/>
              </a:rPr>
              <a:t>Guide</a:t>
            </a:r>
            <a:endParaRPr lang="fr-FR" sz="1800" b="0" strike="noStrike" spc="-1">
              <a:solidFill>
                <a:srgbClr val="000000"/>
              </a:solidFill>
              <a:uFill>
                <a:solidFill>
                  <a:srgbClr val="FFFFFF"/>
                </a:solidFill>
              </a:uFill>
              <a:latin typeface="Arial"/>
            </a:endParaRPr>
          </a:p>
        </p:txBody>
      </p:sp>
      <p:sp>
        <p:nvSpPr>
          <p:cNvPr id="291"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6629E8E-72ED-482B-8751-0901F813C516}" type="slidenum">
              <a:rPr lang="fr-FR" sz="900" b="0" strike="noStrike" spc="-1">
                <a:solidFill>
                  <a:srgbClr val="8B8B8B"/>
                </a:solidFill>
                <a:uFill>
                  <a:solidFill>
                    <a:srgbClr val="FFFFFF"/>
                  </a:solidFill>
                </a:uFill>
                <a:latin typeface="Calibri"/>
                <a:ea typeface="DejaVu Sans"/>
              </a:rPr>
              <a:t>7</a:t>
            </a:fld>
            <a:endParaRPr lang="fr-FR" sz="1800" b="0" strike="noStrike" spc="-1">
              <a:solidFill>
                <a:srgbClr val="000000"/>
              </a:solidFill>
              <a:uFill>
                <a:solidFill>
                  <a:srgbClr val="FFFFFF"/>
                </a:solidFill>
              </a:uFill>
              <a:latin typeface="Arial"/>
            </a:endParaRPr>
          </a:p>
        </p:txBody>
      </p:sp>
      <p:sp>
        <p:nvSpPr>
          <p:cNvPr id="292" name="CustomShape 7"/>
          <p:cNvSpPr/>
          <p:nvPr/>
        </p:nvSpPr>
        <p:spPr>
          <a:xfrm>
            <a:off x="107640" y="34128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COPIER LES PAYES sur le disque dur à PARTIR DE LA CLE USB3</a:t>
            </a:r>
            <a:endParaRPr lang="fr-FR" sz="1800" b="0" strike="noStrike" spc="-1">
              <a:solidFill>
                <a:srgbClr val="000000"/>
              </a:solidFill>
              <a:uFill>
                <a:solidFill>
                  <a:srgbClr val="FFFFFF"/>
                </a:solidFill>
              </a:uFill>
              <a:latin typeface="Arial"/>
            </a:endParaRPr>
          </a:p>
        </p:txBody>
      </p:sp>
      <p:sp>
        <p:nvSpPr>
          <p:cNvPr id="293" name="CustomShape 8"/>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CustomShape 1"/>
          <p:cNvSpPr/>
          <p:nvPr/>
        </p:nvSpPr>
        <p:spPr>
          <a:xfrm>
            <a:off x="251640" y="1036800"/>
            <a:ext cx="5414760" cy="3325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295"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pic>
        <p:nvPicPr>
          <p:cNvPr id="296" name="Image 244"/>
          <p:cNvPicPr/>
          <p:nvPr/>
        </p:nvPicPr>
        <p:blipFill>
          <a:blip r:embed="rId2"/>
          <a:srcRect l="13098" t="13345" r="43008" b="70459"/>
          <a:stretch/>
        </p:blipFill>
        <p:spPr>
          <a:xfrm>
            <a:off x="156240" y="3816000"/>
            <a:ext cx="8915400" cy="2550960"/>
          </a:xfrm>
          <a:prstGeom prst="rect">
            <a:avLst/>
          </a:prstGeom>
          <a:ln>
            <a:noFill/>
          </a:ln>
        </p:spPr>
      </p:pic>
      <p:sp>
        <p:nvSpPr>
          <p:cNvPr id="297" name="CustomShape 3"/>
          <p:cNvSpPr/>
          <p:nvPr/>
        </p:nvSpPr>
        <p:spPr>
          <a:xfrm>
            <a:off x="186120" y="4903200"/>
            <a:ext cx="1355400" cy="1451880"/>
          </a:xfrm>
          <a:prstGeom prst="rect">
            <a:avLst/>
          </a:prstGeom>
          <a:solidFill>
            <a:srgbClr val="DDD9C7"/>
          </a:solidFill>
          <a:ln>
            <a:noFill/>
          </a:ln>
        </p:spPr>
        <p:style>
          <a:lnRef idx="0">
            <a:scrgbClr r="0" g="0" b="0"/>
          </a:lnRef>
          <a:fillRef idx="0">
            <a:scrgbClr r="0" g="0" b="0"/>
          </a:fillRef>
          <a:effectRef idx="0">
            <a:scrgbClr r="0" g="0" b="0"/>
          </a:effectRef>
          <a:fontRef idx="minor"/>
        </p:style>
      </p:sp>
      <p:sp>
        <p:nvSpPr>
          <p:cNvPr id="298" name="CustomShape 4"/>
          <p:cNvSpPr/>
          <p:nvPr/>
        </p:nvSpPr>
        <p:spPr>
          <a:xfrm>
            <a:off x="89280" y="1242000"/>
            <a:ext cx="9035280" cy="268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dirty="0">
                <a:solidFill>
                  <a:srgbClr val="0000CC"/>
                </a:solidFill>
                <a:uFill>
                  <a:solidFill>
                    <a:srgbClr val="FFFFFF"/>
                  </a:solidFill>
                </a:uFill>
                <a:latin typeface="Arial"/>
                <a:ea typeface="DejaVu Sans"/>
              </a:rPr>
              <a:t>3. Cliquer sur le dossier des données de paye regroupant vos données sur la clé, </a:t>
            </a:r>
            <a:r>
              <a:rPr lang="fr-FR" sz="1800" b="0" i="1" strike="noStrike" spc="-1" dirty="0">
                <a:solidFill>
                  <a:srgbClr val="0000CC"/>
                </a:solidFill>
                <a:uFill>
                  <a:solidFill>
                    <a:srgbClr val="FFFFFF"/>
                  </a:solidFill>
                </a:uFill>
                <a:latin typeface="Arial"/>
                <a:ea typeface="DejaVu Sans"/>
              </a:rPr>
              <a:t>en maintenant la touche Ctrl enfoncée</a:t>
            </a:r>
            <a:r>
              <a:rPr lang="fr-FR" sz="1800" b="0" strike="noStrike" spc="-1" dirty="0">
                <a:solidFill>
                  <a:srgbClr val="0000CC"/>
                </a:solidFill>
                <a:uFill>
                  <a:solidFill>
                    <a:srgbClr val="FFFFFF"/>
                  </a:solidFill>
                </a:uFill>
                <a:latin typeface="Arial"/>
                <a:ea typeface="DejaVu Sans"/>
              </a:rPr>
              <a:t>.</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CC"/>
                </a:solidFill>
                <a:uFill>
                  <a:solidFill>
                    <a:srgbClr val="FFFFFF"/>
                  </a:solidFill>
                </a:uFill>
                <a:latin typeface="Arial"/>
                <a:ea typeface="DejaVu Sans"/>
              </a:rPr>
              <a:t>4. « </a:t>
            </a:r>
            <a:r>
              <a:rPr lang="fr-FR" sz="1800" b="1" i="1" strike="noStrike" spc="-1" dirty="0">
                <a:solidFill>
                  <a:srgbClr val="0000CC"/>
                </a:solidFill>
                <a:uFill>
                  <a:solidFill>
                    <a:srgbClr val="FFFFFF"/>
                  </a:solidFill>
                </a:uFill>
                <a:latin typeface="Arial"/>
                <a:ea typeface="DejaVu Sans"/>
              </a:rPr>
              <a:t>Glisser-déposer</a:t>
            </a:r>
            <a:r>
              <a:rPr lang="fr-FR" sz="1800" b="0" strike="noStrike" spc="-1" dirty="0">
                <a:solidFill>
                  <a:srgbClr val="0000CC"/>
                </a:solidFill>
                <a:uFill>
                  <a:solidFill>
                    <a:srgbClr val="FFFFFF"/>
                  </a:solidFill>
                </a:uFill>
                <a:latin typeface="Arial"/>
                <a:ea typeface="DejaVu Sans"/>
              </a:rPr>
              <a:t> » ce dossier vers la fenêtre droite du gestionnaire</a:t>
            </a:r>
            <a:r>
              <a:rPr lang="fr-FR" sz="1800" b="0" strike="noStrike" spc="-1" dirty="0">
                <a:solidFill>
                  <a:srgbClr val="000000"/>
                </a:solidFill>
                <a:uFill>
                  <a:solidFill>
                    <a:srgbClr val="FFFFFF"/>
                  </a:solidFill>
                </a:uFill>
                <a:latin typeface="Arial"/>
                <a:ea typeface="DejaVu Sans"/>
              </a:rPr>
              <a:t> </a:t>
            </a:r>
            <a:r>
              <a:rPr lang="fr-FR" sz="1800" b="1" i="1" strike="noStrike" spc="-1" dirty="0">
                <a:solidFill>
                  <a:srgbClr val="0000CC"/>
                </a:solidFill>
                <a:uFill>
                  <a:solidFill>
                    <a:srgbClr val="FFFFFF"/>
                  </a:solidFill>
                </a:uFill>
                <a:latin typeface="Arial"/>
                <a:ea typeface="DejaVu Sans"/>
              </a:rPr>
              <a:t>avec la touche Ctrl enfoncée</a:t>
            </a:r>
            <a:r>
              <a:rPr lang="fr-FR" sz="1800" b="1" strike="noStrike" spc="-1" dirty="0">
                <a:solidFill>
                  <a:srgbClr val="0000CC"/>
                </a:solidFill>
                <a:uFill>
                  <a:solidFill>
                    <a:srgbClr val="FFFFFF"/>
                  </a:solidFill>
                </a:uFill>
                <a:latin typeface="Arial"/>
                <a:ea typeface="DejaVu Sans"/>
              </a:rPr>
              <a:t> </a:t>
            </a:r>
            <a:r>
              <a:rPr lang="fr-FR" sz="1800" b="0" strike="noStrike" spc="-1" dirty="0">
                <a:solidFill>
                  <a:srgbClr val="0000CC"/>
                </a:solidFill>
                <a:uFill>
                  <a:solidFill>
                    <a:srgbClr val="FFFFFF"/>
                  </a:solidFill>
                </a:uFill>
                <a:latin typeface="Arial"/>
                <a:ea typeface="DejaVu Sans"/>
              </a:rPr>
              <a:t>vers le répertoire des données (</a:t>
            </a:r>
            <a:r>
              <a:rPr lang="fr-FR" sz="1800" b="1" i="1" strike="noStrike" spc="-1" dirty="0">
                <a:solidFill>
                  <a:srgbClr val="0000CC"/>
                </a:solidFill>
                <a:uFill>
                  <a:solidFill>
                    <a:srgbClr val="FFFFFF"/>
                  </a:solidFill>
                </a:uFill>
                <a:latin typeface="Arial"/>
                <a:ea typeface="DejaVu Sans"/>
              </a:rPr>
              <a:t>Données</a:t>
            </a:r>
            <a:r>
              <a:rPr lang="fr-FR" sz="1800" b="0" strike="noStrike" spc="-1" dirty="0">
                <a:solidFill>
                  <a:srgbClr val="0000CC"/>
                </a:solidFill>
                <a:uFill>
                  <a:solidFill>
                    <a:srgbClr val="FFFFFF"/>
                  </a:solidFill>
                </a:uFill>
                <a:latin typeface="Arial"/>
                <a:ea typeface="DejaVu Sans"/>
              </a:rPr>
              <a:t>)</a:t>
            </a:r>
            <a:r>
              <a:rPr lang="fr-FR" sz="1800" b="1" strike="noStrike" spc="-1" dirty="0">
                <a:solidFill>
                  <a:srgbClr val="0000CC"/>
                </a:solidFill>
                <a:uFill>
                  <a:solidFill>
                    <a:srgbClr val="FFFFFF"/>
                  </a:solidFill>
                </a:uFill>
                <a:latin typeface="Arial"/>
                <a:ea typeface="DejaVu Sans"/>
              </a:rPr>
              <a:t>.</a:t>
            </a:r>
            <a:r>
              <a:rPr lang="fr-FR" sz="1800" b="0" strike="noStrike" spc="-1" dirty="0">
                <a:solidFill>
                  <a:srgbClr val="0000CC"/>
                </a:solidFill>
                <a:uFill>
                  <a:solidFill>
                    <a:srgbClr val="FFFFFF"/>
                  </a:solidFill>
                </a:uFill>
                <a:latin typeface="Arial"/>
                <a:ea typeface="DejaVu Sans"/>
              </a:rPr>
              <a:t> </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CC"/>
                </a:solidFill>
                <a:uFill>
                  <a:solidFill>
                    <a:srgbClr val="FFFFFF"/>
                  </a:solidFill>
                </a:uFill>
                <a:latin typeface="Arial"/>
                <a:ea typeface="DejaVu Sans"/>
              </a:rPr>
              <a:t>5</a:t>
            </a:r>
            <a:r>
              <a:rPr lang="fr-FR" sz="1800" b="1" strike="noStrike" spc="-1" dirty="0">
                <a:solidFill>
                  <a:srgbClr val="0000CC"/>
                </a:solidFill>
                <a:uFill>
                  <a:solidFill>
                    <a:srgbClr val="FFFFFF"/>
                  </a:solidFill>
                </a:uFill>
                <a:latin typeface="Arial"/>
                <a:ea typeface="DejaVu Sans"/>
              </a:rPr>
              <a:t>. </a:t>
            </a:r>
            <a:r>
              <a:rPr lang="fr-FR" sz="1800" b="0" strike="noStrike" spc="-1" dirty="0">
                <a:solidFill>
                  <a:srgbClr val="0000CC"/>
                </a:solidFill>
                <a:uFill>
                  <a:solidFill>
                    <a:srgbClr val="FFFFFF"/>
                  </a:solidFill>
                </a:uFill>
                <a:latin typeface="Arial"/>
                <a:ea typeface="DejaVu Sans"/>
              </a:rPr>
              <a:t>Relâcher Ctrl à la fin du déplacement. </a:t>
            </a:r>
            <a:endParaRPr lang="fr-FR" sz="1800" b="0" strike="noStrike" spc="-1" dirty="0">
              <a:solidFill>
                <a:srgbClr val="000000"/>
              </a:solidFill>
              <a:uFill>
                <a:solidFill>
                  <a:srgbClr val="FFFFFF"/>
                </a:solidFill>
              </a:uFill>
              <a:latin typeface="Arial"/>
            </a:endParaRPr>
          </a:p>
        </p:txBody>
      </p:sp>
      <p:sp>
        <p:nvSpPr>
          <p:cNvPr id="299" name="CustomShape 5"/>
          <p:cNvSpPr/>
          <p:nvPr/>
        </p:nvSpPr>
        <p:spPr>
          <a:xfrm>
            <a:off x="2448000" y="1309680"/>
            <a:ext cx="4317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300" name="CustomShape 6"/>
          <p:cNvSpPr/>
          <p:nvPr/>
        </p:nvSpPr>
        <p:spPr>
          <a:xfrm>
            <a:off x="611640" y="1220760"/>
            <a:ext cx="7702560" cy="1015560"/>
          </a:xfrm>
          <a:prstGeom prst="rect">
            <a:avLst/>
          </a:prstGeom>
          <a:noFill/>
          <a:ln>
            <a:noFill/>
          </a:ln>
        </p:spPr>
        <p:style>
          <a:lnRef idx="0">
            <a:scrgbClr r="0" g="0" b="0"/>
          </a:lnRef>
          <a:fillRef idx="0">
            <a:scrgbClr r="0" g="0" b="0"/>
          </a:fillRef>
          <a:effectRef idx="0">
            <a:scrgbClr r="0" g="0" b="0"/>
          </a:effectRef>
          <a:fontRef idx="minor"/>
        </p:style>
      </p:sp>
      <p:sp>
        <p:nvSpPr>
          <p:cNvPr id="301"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E618B7D-F031-41D2-A05F-788856404C5A}" type="slidenum">
              <a:rPr lang="fr-FR" sz="900" b="0" strike="noStrike" spc="-1">
                <a:solidFill>
                  <a:srgbClr val="8B8B8B"/>
                </a:solidFill>
                <a:uFill>
                  <a:solidFill>
                    <a:srgbClr val="FFFFFF"/>
                  </a:solidFill>
                </a:uFill>
                <a:latin typeface="Calibri"/>
                <a:ea typeface="DejaVu Sans"/>
              </a:rPr>
              <a:t>8</a:t>
            </a:fld>
            <a:endParaRPr lang="fr-FR" sz="1800" b="0" strike="noStrike" spc="-1">
              <a:solidFill>
                <a:srgbClr val="000000"/>
              </a:solidFill>
              <a:uFill>
                <a:solidFill>
                  <a:srgbClr val="FFFFFF"/>
                </a:solidFill>
              </a:uFill>
              <a:latin typeface="Arial"/>
            </a:endParaRPr>
          </a:p>
        </p:txBody>
      </p:sp>
      <p:sp>
        <p:nvSpPr>
          <p:cNvPr id="302" name="CustomShape 8"/>
          <p:cNvSpPr/>
          <p:nvPr/>
        </p:nvSpPr>
        <p:spPr>
          <a:xfrm>
            <a:off x="107640" y="34128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COPIER LES PAYES sur le disque dur à PARTIR DE LA CLE USB3</a:t>
            </a:r>
            <a:endParaRPr lang="fr-FR" sz="1800" b="0" strike="noStrike" spc="-1">
              <a:solidFill>
                <a:srgbClr val="000000"/>
              </a:solidFill>
              <a:uFill>
                <a:solidFill>
                  <a:srgbClr val="FFFFFF"/>
                </a:solidFill>
              </a:uFill>
              <a:latin typeface="Arial"/>
            </a:endParaRPr>
          </a:p>
        </p:txBody>
      </p:sp>
      <p:sp>
        <p:nvSpPr>
          <p:cNvPr id="303" name="CustomShape 9"/>
          <p:cNvSpPr/>
          <p:nvPr/>
        </p:nvSpPr>
        <p:spPr>
          <a:xfrm>
            <a:off x="2751840" y="650160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304" name="Line 10"/>
          <p:cNvSpPr/>
          <p:nvPr/>
        </p:nvSpPr>
        <p:spPr>
          <a:xfrm>
            <a:off x="2304000" y="4392000"/>
            <a:ext cx="5904000" cy="1512000"/>
          </a:xfrm>
          <a:prstGeom prst="line">
            <a:avLst/>
          </a:prstGeom>
          <a:ln>
            <a:solidFill>
              <a:srgbClr val="FF3333"/>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Image 2"/>
          <p:cNvPicPr/>
          <p:nvPr/>
        </p:nvPicPr>
        <p:blipFill>
          <a:blip r:embed="rId2"/>
          <a:srcRect t="1630" r="48114" b="61643"/>
          <a:stretch/>
        </p:blipFill>
        <p:spPr>
          <a:xfrm>
            <a:off x="0" y="995040"/>
            <a:ext cx="6279120" cy="2773440"/>
          </a:xfrm>
          <a:prstGeom prst="rect">
            <a:avLst/>
          </a:prstGeom>
          <a:ln>
            <a:noFill/>
          </a:ln>
        </p:spPr>
      </p:pic>
      <p:sp>
        <p:nvSpPr>
          <p:cNvPr id="336"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337" name="CustomShape 2"/>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338"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339" name="CustomShape 4"/>
          <p:cNvSpPr/>
          <p:nvPr/>
        </p:nvSpPr>
        <p:spPr>
          <a:xfrm>
            <a:off x="180720" y="18216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IMPORTER les données DE paYe à analyser</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40" name="CustomShape 5"/>
          <p:cNvSpPr/>
          <p:nvPr/>
        </p:nvSpPr>
        <p:spPr>
          <a:xfrm>
            <a:off x="6220800" y="1888920"/>
            <a:ext cx="222984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 Sélectionner le dossier des payes. </a:t>
            </a:r>
            <a:endParaRPr lang="fr-FR" sz="1800" b="0" strike="noStrike" spc="-1">
              <a:solidFill>
                <a:srgbClr val="000000"/>
              </a:solidFill>
              <a:uFill>
                <a:solidFill>
                  <a:srgbClr val="FFFFFF"/>
                </a:solidFill>
              </a:uFill>
              <a:latin typeface="Arial"/>
            </a:endParaRPr>
          </a:p>
        </p:txBody>
      </p:sp>
      <p:sp>
        <p:nvSpPr>
          <p:cNvPr id="341" name="CustomShape 6"/>
          <p:cNvSpPr/>
          <p:nvPr/>
        </p:nvSpPr>
        <p:spPr>
          <a:xfrm>
            <a:off x="4185720" y="2925000"/>
            <a:ext cx="4537440" cy="429480"/>
          </a:xfrm>
          <a:prstGeom prst="rect">
            <a:avLst/>
          </a:prstGeom>
          <a:noFill/>
          <a:ln>
            <a:noFill/>
          </a:ln>
        </p:spPr>
        <p:style>
          <a:lnRef idx="0">
            <a:scrgbClr r="0" g="0" b="0"/>
          </a:lnRef>
          <a:fillRef idx="0">
            <a:scrgbClr r="0" g="0" b="0"/>
          </a:fillRef>
          <a:effectRef idx="0">
            <a:scrgbClr r="0" g="0" b="0"/>
          </a:effectRef>
          <a:fontRef idx="minor"/>
        </p:style>
      </p:sp>
      <p:sp>
        <p:nvSpPr>
          <p:cNvPr id="342" name="CustomShape 7"/>
          <p:cNvSpPr/>
          <p:nvPr/>
        </p:nvSpPr>
        <p:spPr>
          <a:xfrm rot="21585000" flipH="1">
            <a:off x="1869120" y="3330720"/>
            <a:ext cx="1006200" cy="430200"/>
          </a:xfrm>
          <a:prstGeom prst="ellipse">
            <a:avLst/>
          </a:prstGeom>
          <a:noFill/>
          <a:ln>
            <a:solidFill>
              <a:srgbClr val="CC0000"/>
            </a:solidFill>
          </a:ln>
        </p:spPr>
        <p:style>
          <a:lnRef idx="0">
            <a:scrgbClr r="0" g="0" b="0"/>
          </a:lnRef>
          <a:fillRef idx="0">
            <a:scrgbClr r="0" g="0" b="0"/>
          </a:fillRef>
          <a:effectRef idx="0">
            <a:scrgbClr r="0" g="0" b="0"/>
          </a:effectRef>
          <a:fontRef idx="minor"/>
        </p:style>
      </p:sp>
      <p:sp>
        <p:nvSpPr>
          <p:cNvPr id="343" name="CustomShape 8"/>
          <p:cNvSpPr/>
          <p:nvPr/>
        </p:nvSpPr>
        <p:spPr>
          <a:xfrm flipH="1">
            <a:off x="2878560" y="3107160"/>
            <a:ext cx="1608480" cy="401040"/>
          </a:xfrm>
          <a:custGeom>
            <a:avLst/>
            <a:gdLst/>
            <a:ahLst/>
            <a:cxnLst/>
            <a:rect l="l" t="t" r="r" b="b"/>
            <a:pathLst>
              <a:path w="21600" h="21600">
                <a:moveTo>
                  <a:pt x="0" y="0"/>
                </a:moveTo>
                <a:lnTo>
                  <a:pt x="21600" y="21600"/>
                </a:lnTo>
              </a:path>
            </a:pathLst>
          </a:custGeom>
          <a:noFill/>
          <a:ln>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344" name="CustomShape 9"/>
          <p:cNvSpPr/>
          <p:nvPr/>
        </p:nvSpPr>
        <p:spPr>
          <a:xfrm>
            <a:off x="4547880" y="2541240"/>
            <a:ext cx="167184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2. Cliquer sur l’icône d’importation pour importer les fichiers et extraire les données</a:t>
            </a:r>
            <a:endParaRPr lang="fr-FR" sz="1800" b="0" strike="noStrike" spc="-1">
              <a:solidFill>
                <a:srgbClr val="000000"/>
              </a:solidFill>
              <a:uFill>
                <a:solidFill>
                  <a:srgbClr val="FFFFFF"/>
                </a:solidFill>
              </a:uFill>
              <a:latin typeface="Arial"/>
            </a:endParaRPr>
          </a:p>
        </p:txBody>
      </p:sp>
      <p:sp>
        <p:nvSpPr>
          <p:cNvPr id="345" name="CustomShape 10"/>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BA13113-0015-493F-B37E-7084D7310848}" type="slidenum">
              <a:rPr lang="fr-FR" sz="900" b="0" strike="noStrike" spc="-1">
                <a:solidFill>
                  <a:srgbClr val="8B8B8B"/>
                </a:solidFill>
                <a:uFill>
                  <a:solidFill>
                    <a:srgbClr val="FFFFFF"/>
                  </a:solidFill>
                </a:uFill>
                <a:latin typeface="Calibri"/>
                <a:ea typeface="DejaVu Sans"/>
              </a:rPr>
              <a:t>9</a:t>
            </a:fld>
            <a:endParaRPr lang="fr-FR" sz="1800" b="0" strike="noStrike" spc="-1">
              <a:solidFill>
                <a:srgbClr val="000000"/>
              </a:solidFill>
              <a:uFill>
                <a:solidFill>
                  <a:srgbClr val="FFFFFF"/>
                </a:solidFill>
              </a:uFill>
              <a:latin typeface="Arial"/>
            </a:endParaRPr>
          </a:p>
        </p:txBody>
      </p:sp>
      <p:sp>
        <p:nvSpPr>
          <p:cNvPr id="346" name="CustomShape 11"/>
          <p:cNvSpPr/>
          <p:nvPr/>
        </p:nvSpPr>
        <p:spPr>
          <a:xfrm>
            <a:off x="609120" y="4936320"/>
            <a:ext cx="80503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1" strike="noStrike" spc="-1">
                <a:solidFill>
                  <a:srgbClr val="0000CC"/>
                </a:solidFill>
                <a:uFill>
                  <a:solidFill>
                    <a:srgbClr val="FFFFFF"/>
                  </a:solidFill>
                </a:u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lang="fr-FR" sz="1800" b="0" strike="noStrike" spc="-1">
              <a:solidFill>
                <a:srgbClr val="000000"/>
              </a:solidFill>
              <a:uFill>
                <a:solidFill>
                  <a:srgbClr val="FFFFFF"/>
                </a:solidFill>
              </a:uFill>
              <a:latin typeface="Arial"/>
            </a:endParaRPr>
          </a:p>
        </p:txBody>
      </p:sp>
      <p:sp>
        <p:nvSpPr>
          <p:cNvPr id="347" name="CustomShape 12"/>
          <p:cNvSpPr/>
          <p:nvPr/>
        </p:nvSpPr>
        <p:spPr>
          <a:xfrm flipH="1" flipV="1">
            <a:off x="2180880" y="1885320"/>
            <a:ext cx="3931560" cy="239400"/>
          </a:xfrm>
          <a:custGeom>
            <a:avLst/>
            <a:gdLst/>
            <a:ahLst/>
            <a:cxnLst/>
            <a:rect l="l" t="t" r="r" b="b"/>
            <a:pathLst>
              <a:path w="21600" h="21600">
                <a:moveTo>
                  <a:pt x="0" y="0"/>
                </a:moveTo>
                <a:lnTo>
                  <a:pt x="21600" y="21600"/>
                </a:lnTo>
              </a:path>
            </a:pathLst>
          </a:custGeom>
          <a:noFill/>
          <a:ln>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348" name="CustomShape 13"/>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8810</TotalTime>
  <Words>1657</Words>
  <Application>Microsoft Office PowerPoint</Application>
  <PresentationFormat>Affichage à l'écran (4:3)</PresentationFormat>
  <Paragraphs>375</Paragraphs>
  <Slides>38</Slides>
  <Notes>1</Notes>
  <HiddenSlides>0</HiddenSlides>
  <MMClips>0</MMClips>
  <ScaleCrop>false</ScaleCrop>
  <HeadingPairs>
    <vt:vector size="6" baseType="variant">
      <vt:variant>
        <vt:lpstr>Polices utilisées</vt:lpstr>
      </vt:variant>
      <vt:variant>
        <vt:i4>8</vt:i4>
      </vt:variant>
      <vt:variant>
        <vt:lpstr>Thème</vt:lpstr>
      </vt:variant>
      <vt:variant>
        <vt:i4>3</vt:i4>
      </vt:variant>
      <vt:variant>
        <vt:lpstr>Titres des diapositives</vt:lpstr>
      </vt:variant>
      <vt:variant>
        <vt:i4>38</vt:i4>
      </vt:variant>
    </vt:vector>
  </HeadingPairs>
  <TitlesOfParts>
    <vt:vector size="49" baseType="lpstr">
      <vt:lpstr>Arial</vt:lpstr>
      <vt:lpstr>Calibri</vt:lpstr>
      <vt:lpstr>DejaVu Sans</vt:lpstr>
      <vt:lpstr>StarSymbol</vt:lpstr>
      <vt:lpstr>Symbol</vt:lpstr>
      <vt:lpstr>Times New Roman</vt:lpstr>
      <vt:lpstr>Wingdings</vt:lpstr>
      <vt:lpstr>ヒラギノ角ゴ Pro W3</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dc:title>
  <dc:subject>CDC</dc:subject>
  <dc:creator>CDC</dc:creator>
  <dc:description/>
  <cp:lastModifiedBy>Nicol, Fabrice</cp:lastModifiedBy>
  <cp:revision>645</cp:revision>
  <dcterms:created xsi:type="dcterms:W3CDTF">2013-07-26T07:27:45Z</dcterms:created>
  <dcterms:modified xsi:type="dcterms:W3CDTF">2018-02-27T13:13:10Z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false</vt:bool>
  </property>
  <property fmtid="{D5CDD505-2E9C-101B-9397-08002B2CF9AE}" pid="13" name="ShareDoc">
    <vt:bool>false</vt:bool>
  </property>
  <property fmtid="{D5CDD505-2E9C-101B-9397-08002B2CF9AE}" pid="14" name="Slides">
    <vt:i4>70</vt:i4>
  </property>
</Properties>
</file>